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10" r:id="rId3"/>
    <p:sldId id="338" r:id="rId4"/>
    <p:sldId id="308" r:id="rId5"/>
    <p:sldId id="337" r:id="rId6"/>
    <p:sldId id="302" r:id="rId7"/>
    <p:sldId id="312" r:id="rId8"/>
    <p:sldId id="313" r:id="rId9"/>
    <p:sldId id="314" r:id="rId10"/>
    <p:sldId id="315" r:id="rId11"/>
    <p:sldId id="303" r:id="rId12"/>
    <p:sldId id="335" r:id="rId13"/>
    <p:sldId id="285" r:id="rId14"/>
    <p:sldId id="316" r:id="rId15"/>
    <p:sldId id="334" r:id="rId16"/>
    <p:sldId id="304" r:id="rId17"/>
    <p:sldId id="317" r:id="rId18"/>
    <p:sldId id="305" r:id="rId19"/>
    <p:sldId id="336" r:id="rId20"/>
    <p:sldId id="318" r:id="rId21"/>
    <p:sldId id="339" r:id="rId22"/>
    <p:sldId id="306" r:id="rId23"/>
    <p:sldId id="286" r:id="rId24"/>
    <p:sldId id="307" r:id="rId25"/>
    <p:sldId id="319" r:id="rId26"/>
    <p:sldId id="328" r:id="rId27"/>
    <p:sldId id="321" r:id="rId28"/>
    <p:sldId id="329" r:id="rId29"/>
    <p:sldId id="323" r:id="rId30"/>
    <p:sldId id="293" r:id="rId31"/>
    <p:sldId id="292" r:id="rId32"/>
    <p:sldId id="331" r:id="rId33"/>
    <p:sldId id="295" r:id="rId34"/>
    <p:sldId id="324" r:id="rId35"/>
    <p:sldId id="296" r:id="rId36"/>
    <p:sldId id="283" r:id="rId37"/>
    <p:sldId id="298" r:id="rId38"/>
    <p:sldId id="289" r:id="rId39"/>
    <p:sldId id="284" r:id="rId40"/>
    <p:sldId id="300" r:id="rId41"/>
    <p:sldId id="290" r:id="rId42"/>
    <p:sldId id="301" r:id="rId43"/>
    <p:sldId id="2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80321" autoAdjust="0"/>
  </p:normalViewPr>
  <p:slideViewPr>
    <p:cSldViewPr snapToGrid="0" showGuides="1">
      <p:cViewPr varScale="1">
        <p:scale>
          <a:sx n="94" d="100"/>
          <a:sy n="94" d="100"/>
        </p:scale>
        <p:origin x="1200" y="44"/>
      </p:cViewPr>
      <p:guideLst>
        <p:guide orient="horz" pos="2160"/>
        <p:guide pos="3840"/>
      </p:guideLst>
    </p:cSldViewPr>
  </p:slideViewPr>
  <p:outlineViewPr>
    <p:cViewPr>
      <p:scale>
        <a:sx n="33" d="100"/>
        <a:sy n="33" d="100"/>
      </p:scale>
      <p:origin x="0" y="-326"/>
    </p:cViewPr>
  </p:outlineViewPr>
  <p:notesTextViewPr>
    <p:cViewPr>
      <p:scale>
        <a:sx n="1" d="1"/>
        <a:sy n="1" d="1"/>
      </p:scale>
      <p:origin x="0" y="0"/>
    </p:cViewPr>
  </p:notesTextViewPr>
  <p:notesViewPr>
    <p:cSldViewPr snapToGrid="0">
      <p:cViewPr varScale="1">
        <p:scale>
          <a:sx n="61" d="100"/>
          <a:sy n="61" d="100"/>
        </p:scale>
        <p:origin x="2597"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CF44E-4BB9-4CF6-8560-D36152B2BEAD}"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3A3EC-EF74-445A-BCF5-18B9A5468595}" type="slidenum">
              <a:rPr lang="en-US" smtClean="0"/>
              <a:t>‹#›</a:t>
            </a:fld>
            <a:endParaRPr lang="en-US"/>
          </a:p>
        </p:txBody>
      </p:sp>
    </p:spTree>
    <p:extLst>
      <p:ext uri="{BB962C8B-B14F-4D97-AF65-F5344CB8AC3E}">
        <p14:creationId xmlns:p14="http://schemas.microsoft.com/office/powerpoint/2010/main" val="319264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1</a:t>
            </a:fld>
            <a:endParaRPr lang="en-US"/>
          </a:p>
        </p:txBody>
      </p:sp>
    </p:spTree>
    <p:extLst>
      <p:ext uri="{BB962C8B-B14F-4D97-AF65-F5344CB8AC3E}">
        <p14:creationId xmlns:p14="http://schemas.microsoft.com/office/powerpoint/2010/main" val="24344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12</a:t>
            </a:fld>
            <a:endParaRPr lang="en-US"/>
          </a:p>
        </p:txBody>
      </p:sp>
    </p:spTree>
    <p:extLst>
      <p:ext uri="{BB962C8B-B14F-4D97-AF65-F5344CB8AC3E}">
        <p14:creationId xmlns:p14="http://schemas.microsoft.com/office/powerpoint/2010/main" val="1573881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13</a:t>
            </a:fld>
            <a:endParaRPr lang="en-US"/>
          </a:p>
        </p:txBody>
      </p:sp>
    </p:spTree>
    <p:extLst>
      <p:ext uri="{BB962C8B-B14F-4D97-AF65-F5344CB8AC3E}">
        <p14:creationId xmlns:p14="http://schemas.microsoft.com/office/powerpoint/2010/main" val="29737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14</a:t>
            </a:fld>
            <a:endParaRPr lang="en-US"/>
          </a:p>
        </p:txBody>
      </p:sp>
    </p:spTree>
    <p:extLst>
      <p:ext uri="{BB962C8B-B14F-4D97-AF65-F5344CB8AC3E}">
        <p14:creationId xmlns:p14="http://schemas.microsoft.com/office/powerpoint/2010/main" val="273289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15</a:t>
            </a:fld>
            <a:endParaRPr lang="en-US"/>
          </a:p>
        </p:txBody>
      </p:sp>
    </p:spTree>
    <p:extLst>
      <p:ext uri="{BB962C8B-B14F-4D97-AF65-F5344CB8AC3E}">
        <p14:creationId xmlns:p14="http://schemas.microsoft.com/office/powerpoint/2010/main" val="11631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16</a:t>
            </a:fld>
            <a:endParaRPr lang="en-US"/>
          </a:p>
        </p:txBody>
      </p:sp>
    </p:spTree>
    <p:extLst>
      <p:ext uri="{BB962C8B-B14F-4D97-AF65-F5344CB8AC3E}">
        <p14:creationId xmlns:p14="http://schemas.microsoft.com/office/powerpoint/2010/main" val="427735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17</a:t>
            </a:fld>
            <a:endParaRPr lang="en-US"/>
          </a:p>
        </p:txBody>
      </p:sp>
    </p:spTree>
    <p:extLst>
      <p:ext uri="{BB962C8B-B14F-4D97-AF65-F5344CB8AC3E}">
        <p14:creationId xmlns:p14="http://schemas.microsoft.com/office/powerpoint/2010/main" val="54282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18</a:t>
            </a:fld>
            <a:endParaRPr lang="en-US"/>
          </a:p>
        </p:txBody>
      </p:sp>
    </p:spTree>
    <p:extLst>
      <p:ext uri="{BB962C8B-B14F-4D97-AF65-F5344CB8AC3E}">
        <p14:creationId xmlns:p14="http://schemas.microsoft.com/office/powerpoint/2010/main" val="419530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20</a:t>
            </a:fld>
            <a:endParaRPr lang="en-US"/>
          </a:p>
        </p:txBody>
      </p:sp>
    </p:spTree>
    <p:extLst>
      <p:ext uri="{BB962C8B-B14F-4D97-AF65-F5344CB8AC3E}">
        <p14:creationId xmlns:p14="http://schemas.microsoft.com/office/powerpoint/2010/main" val="2012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22</a:t>
            </a:fld>
            <a:endParaRPr lang="en-US"/>
          </a:p>
        </p:txBody>
      </p:sp>
    </p:spTree>
    <p:extLst>
      <p:ext uri="{BB962C8B-B14F-4D97-AF65-F5344CB8AC3E}">
        <p14:creationId xmlns:p14="http://schemas.microsoft.com/office/powerpoint/2010/main" val="394245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23</a:t>
            </a:fld>
            <a:endParaRPr lang="en-US"/>
          </a:p>
        </p:txBody>
      </p:sp>
    </p:spTree>
    <p:extLst>
      <p:ext uri="{BB962C8B-B14F-4D97-AF65-F5344CB8AC3E}">
        <p14:creationId xmlns:p14="http://schemas.microsoft.com/office/powerpoint/2010/main" val="242922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a:t>
            </a:fld>
            <a:endParaRPr lang="en-US"/>
          </a:p>
        </p:txBody>
      </p:sp>
    </p:spTree>
    <p:extLst>
      <p:ext uri="{BB962C8B-B14F-4D97-AF65-F5344CB8AC3E}">
        <p14:creationId xmlns:p14="http://schemas.microsoft.com/office/powerpoint/2010/main" val="1327772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24</a:t>
            </a:fld>
            <a:endParaRPr lang="en-US"/>
          </a:p>
        </p:txBody>
      </p:sp>
    </p:spTree>
    <p:extLst>
      <p:ext uri="{BB962C8B-B14F-4D97-AF65-F5344CB8AC3E}">
        <p14:creationId xmlns:p14="http://schemas.microsoft.com/office/powerpoint/2010/main" val="3142774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26</a:t>
            </a:fld>
            <a:endParaRPr lang="en-US"/>
          </a:p>
        </p:txBody>
      </p:sp>
    </p:spTree>
    <p:extLst>
      <p:ext uri="{BB962C8B-B14F-4D97-AF65-F5344CB8AC3E}">
        <p14:creationId xmlns:p14="http://schemas.microsoft.com/office/powerpoint/2010/main" val="3472533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27</a:t>
            </a:fld>
            <a:endParaRPr lang="en-US"/>
          </a:p>
        </p:txBody>
      </p:sp>
    </p:spTree>
    <p:extLst>
      <p:ext uri="{BB962C8B-B14F-4D97-AF65-F5344CB8AC3E}">
        <p14:creationId xmlns:p14="http://schemas.microsoft.com/office/powerpoint/2010/main" val="2492548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28</a:t>
            </a:fld>
            <a:endParaRPr lang="en-US"/>
          </a:p>
        </p:txBody>
      </p:sp>
    </p:spTree>
    <p:extLst>
      <p:ext uri="{BB962C8B-B14F-4D97-AF65-F5344CB8AC3E}">
        <p14:creationId xmlns:p14="http://schemas.microsoft.com/office/powerpoint/2010/main" val="166330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29</a:t>
            </a:fld>
            <a:endParaRPr lang="en-US"/>
          </a:p>
        </p:txBody>
      </p:sp>
    </p:spTree>
    <p:extLst>
      <p:ext uri="{BB962C8B-B14F-4D97-AF65-F5344CB8AC3E}">
        <p14:creationId xmlns:p14="http://schemas.microsoft.com/office/powerpoint/2010/main" val="4280518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30</a:t>
            </a:fld>
            <a:endParaRPr lang="en-US"/>
          </a:p>
        </p:txBody>
      </p:sp>
    </p:spTree>
    <p:extLst>
      <p:ext uri="{BB962C8B-B14F-4D97-AF65-F5344CB8AC3E}">
        <p14:creationId xmlns:p14="http://schemas.microsoft.com/office/powerpoint/2010/main" val="153793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31</a:t>
            </a:fld>
            <a:endParaRPr lang="en-US"/>
          </a:p>
        </p:txBody>
      </p:sp>
    </p:spTree>
    <p:extLst>
      <p:ext uri="{BB962C8B-B14F-4D97-AF65-F5344CB8AC3E}">
        <p14:creationId xmlns:p14="http://schemas.microsoft.com/office/powerpoint/2010/main" val="90028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32</a:t>
            </a:fld>
            <a:endParaRPr lang="en-US"/>
          </a:p>
        </p:txBody>
      </p:sp>
    </p:spTree>
    <p:extLst>
      <p:ext uri="{BB962C8B-B14F-4D97-AF65-F5344CB8AC3E}">
        <p14:creationId xmlns:p14="http://schemas.microsoft.com/office/powerpoint/2010/main" val="353374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33</a:t>
            </a:fld>
            <a:endParaRPr lang="en-US"/>
          </a:p>
        </p:txBody>
      </p:sp>
    </p:spTree>
    <p:extLst>
      <p:ext uri="{BB962C8B-B14F-4D97-AF65-F5344CB8AC3E}">
        <p14:creationId xmlns:p14="http://schemas.microsoft.com/office/powerpoint/2010/main" val="3171243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34</a:t>
            </a:fld>
            <a:endParaRPr lang="en-US"/>
          </a:p>
        </p:txBody>
      </p:sp>
    </p:spTree>
    <p:extLst>
      <p:ext uri="{BB962C8B-B14F-4D97-AF65-F5344CB8AC3E}">
        <p14:creationId xmlns:p14="http://schemas.microsoft.com/office/powerpoint/2010/main" val="119922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4</a:t>
            </a:fld>
            <a:endParaRPr lang="en-US"/>
          </a:p>
        </p:txBody>
      </p:sp>
    </p:spTree>
    <p:extLst>
      <p:ext uri="{BB962C8B-B14F-4D97-AF65-F5344CB8AC3E}">
        <p14:creationId xmlns:p14="http://schemas.microsoft.com/office/powerpoint/2010/main" val="2936264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35</a:t>
            </a:fld>
            <a:endParaRPr lang="en-US"/>
          </a:p>
        </p:txBody>
      </p:sp>
    </p:spTree>
    <p:extLst>
      <p:ext uri="{BB962C8B-B14F-4D97-AF65-F5344CB8AC3E}">
        <p14:creationId xmlns:p14="http://schemas.microsoft.com/office/powerpoint/2010/main" val="829582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36</a:t>
            </a:fld>
            <a:endParaRPr lang="en-US"/>
          </a:p>
        </p:txBody>
      </p:sp>
    </p:spTree>
    <p:extLst>
      <p:ext uri="{BB962C8B-B14F-4D97-AF65-F5344CB8AC3E}">
        <p14:creationId xmlns:p14="http://schemas.microsoft.com/office/powerpoint/2010/main" val="126537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37</a:t>
            </a:fld>
            <a:endParaRPr lang="en-US"/>
          </a:p>
        </p:txBody>
      </p:sp>
    </p:spTree>
    <p:extLst>
      <p:ext uri="{BB962C8B-B14F-4D97-AF65-F5344CB8AC3E}">
        <p14:creationId xmlns:p14="http://schemas.microsoft.com/office/powerpoint/2010/main" val="1607099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38</a:t>
            </a:fld>
            <a:endParaRPr lang="en-US"/>
          </a:p>
        </p:txBody>
      </p:sp>
    </p:spTree>
    <p:extLst>
      <p:ext uri="{BB962C8B-B14F-4D97-AF65-F5344CB8AC3E}">
        <p14:creationId xmlns:p14="http://schemas.microsoft.com/office/powerpoint/2010/main" val="26805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39</a:t>
            </a:fld>
            <a:endParaRPr lang="en-US"/>
          </a:p>
        </p:txBody>
      </p:sp>
    </p:spTree>
    <p:extLst>
      <p:ext uri="{BB962C8B-B14F-4D97-AF65-F5344CB8AC3E}">
        <p14:creationId xmlns:p14="http://schemas.microsoft.com/office/powerpoint/2010/main" val="2806237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40</a:t>
            </a:fld>
            <a:endParaRPr lang="en-US"/>
          </a:p>
        </p:txBody>
      </p:sp>
    </p:spTree>
    <p:extLst>
      <p:ext uri="{BB962C8B-B14F-4D97-AF65-F5344CB8AC3E}">
        <p14:creationId xmlns:p14="http://schemas.microsoft.com/office/powerpoint/2010/main" val="1667557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42</a:t>
            </a:fld>
            <a:endParaRPr lang="en-US"/>
          </a:p>
        </p:txBody>
      </p:sp>
    </p:spTree>
    <p:extLst>
      <p:ext uri="{BB962C8B-B14F-4D97-AF65-F5344CB8AC3E}">
        <p14:creationId xmlns:p14="http://schemas.microsoft.com/office/powerpoint/2010/main" val="1390920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13A3EC-EF74-445A-BCF5-18B9A5468595}" type="slidenum">
              <a:rPr lang="en-US" smtClean="0"/>
              <a:t>43</a:t>
            </a:fld>
            <a:endParaRPr lang="en-US"/>
          </a:p>
        </p:txBody>
      </p:sp>
    </p:spTree>
    <p:extLst>
      <p:ext uri="{BB962C8B-B14F-4D97-AF65-F5344CB8AC3E}">
        <p14:creationId xmlns:p14="http://schemas.microsoft.com/office/powerpoint/2010/main" val="220963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6</a:t>
            </a:fld>
            <a:endParaRPr lang="en-US"/>
          </a:p>
        </p:txBody>
      </p:sp>
    </p:spTree>
    <p:extLst>
      <p:ext uri="{BB962C8B-B14F-4D97-AF65-F5344CB8AC3E}">
        <p14:creationId xmlns:p14="http://schemas.microsoft.com/office/powerpoint/2010/main" val="139774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7</a:t>
            </a:fld>
            <a:endParaRPr lang="en-US"/>
          </a:p>
        </p:txBody>
      </p:sp>
    </p:spTree>
    <p:extLst>
      <p:ext uri="{BB962C8B-B14F-4D97-AF65-F5344CB8AC3E}">
        <p14:creationId xmlns:p14="http://schemas.microsoft.com/office/powerpoint/2010/main" val="1541726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8</a:t>
            </a:fld>
            <a:endParaRPr lang="en-US"/>
          </a:p>
        </p:txBody>
      </p:sp>
    </p:spTree>
    <p:extLst>
      <p:ext uri="{BB962C8B-B14F-4D97-AF65-F5344CB8AC3E}">
        <p14:creationId xmlns:p14="http://schemas.microsoft.com/office/powerpoint/2010/main" val="1929625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9</a:t>
            </a:fld>
            <a:endParaRPr lang="en-US"/>
          </a:p>
        </p:txBody>
      </p:sp>
    </p:spTree>
    <p:extLst>
      <p:ext uri="{BB962C8B-B14F-4D97-AF65-F5344CB8AC3E}">
        <p14:creationId xmlns:p14="http://schemas.microsoft.com/office/powerpoint/2010/main" val="69054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10</a:t>
            </a:fld>
            <a:endParaRPr lang="en-US"/>
          </a:p>
        </p:txBody>
      </p:sp>
    </p:spTree>
    <p:extLst>
      <p:ext uri="{BB962C8B-B14F-4D97-AF65-F5344CB8AC3E}">
        <p14:creationId xmlns:p14="http://schemas.microsoft.com/office/powerpoint/2010/main" val="247698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“legal means” are sometimes thought of as laws and regulations, and “other effective means” are thought as everything else, it would be more accurate to include all mechanisms with some kind of legal basis as “legal” means and consider “other effective means” as non-legal.  So for example, legal means could be further divided among statutory, civil, contract, property, or other kinds of law.  Designation under a protected area act would be a statutory legal mechanism.  Ownership by a land trust would combine the legal ownership of property with the articles of incorporation and objectives of a legally incorporated organization and the tax law status of the organization as being dedicated to charitable conservation purposes.  Enforcement of a conservation management regime might be through civil legal action against trespassers. The property might be encumbered by a conservation easement – a legal agreement between two parties – and whose existence is made possible by enabling legislation.</a:t>
            </a:r>
            <a:endParaRPr lang="en-US" dirty="0"/>
          </a:p>
        </p:txBody>
      </p:sp>
      <p:sp>
        <p:nvSpPr>
          <p:cNvPr id="4" name="Slide Number Placeholder 3"/>
          <p:cNvSpPr>
            <a:spLocks noGrp="1"/>
          </p:cNvSpPr>
          <p:nvPr>
            <p:ph type="sldNum" sz="quarter" idx="10"/>
          </p:nvPr>
        </p:nvSpPr>
        <p:spPr/>
        <p:txBody>
          <a:bodyPr/>
          <a:lstStyle/>
          <a:p>
            <a:fld id="{B67772D0-1A43-46C7-90EC-755C941CBF00}" type="slidenum">
              <a:rPr lang="en-US" smtClean="0"/>
              <a:t>11</a:t>
            </a:fld>
            <a:endParaRPr lang="en-US"/>
          </a:p>
        </p:txBody>
      </p:sp>
    </p:spTree>
    <p:extLst>
      <p:ext uri="{BB962C8B-B14F-4D97-AF65-F5344CB8AC3E}">
        <p14:creationId xmlns:p14="http://schemas.microsoft.com/office/powerpoint/2010/main" val="176179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404738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147601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67518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83098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9DEEA5-91D0-4FFF-83C1-EA96F28B76F2}"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38981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5892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9DEEA5-91D0-4FFF-83C1-EA96F28B76F2}"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57596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9DEEA5-91D0-4FFF-83C1-EA96F28B76F2}"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55771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DEEA5-91D0-4FFF-83C1-EA96F28B76F2}"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369116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1788764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DEEA5-91D0-4FFF-83C1-EA96F28B76F2}"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FCE8C0-120F-47A1-95CE-0B7B7526A799}" type="slidenum">
              <a:rPr lang="en-US" smtClean="0"/>
              <a:t>‹#›</a:t>
            </a:fld>
            <a:endParaRPr lang="en-US"/>
          </a:p>
        </p:txBody>
      </p:sp>
    </p:spTree>
    <p:extLst>
      <p:ext uri="{BB962C8B-B14F-4D97-AF65-F5344CB8AC3E}">
        <p14:creationId xmlns:p14="http://schemas.microsoft.com/office/powerpoint/2010/main" val="2073086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DEEA5-91D0-4FFF-83C1-EA96F28B76F2}"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FCE8C0-120F-47A1-95CE-0B7B7526A799}" type="slidenum">
              <a:rPr lang="en-US" smtClean="0"/>
              <a:t>‹#›</a:t>
            </a:fld>
            <a:endParaRPr lang="en-US"/>
          </a:p>
        </p:txBody>
      </p:sp>
    </p:spTree>
    <p:extLst>
      <p:ext uri="{BB962C8B-B14F-4D97-AF65-F5344CB8AC3E}">
        <p14:creationId xmlns:p14="http://schemas.microsoft.com/office/powerpoint/2010/main" val="35103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063" y="1214438"/>
            <a:ext cx="7584727" cy="1841913"/>
          </a:xfrm>
        </p:spPr>
        <p:txBody>
          <a:bodyPr>
            <a:normAutofit/>
          </a:bodyPr>
          <a:lstStyle/>
          <a:p>
            <a:r>
              <a:rPr lang="en-US" dirty="0"/>
              <a:t>Decision-Support </a:t>
            </a:r>
            <a:r>
              <a:rPr lang="en-US"/>
              <a:t>Tool In More </a:t>
            </a:r>
            <a:r>
              <a:rPr lang="en-US" dirty="0"/>
              <a:t>Depth</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9C3955AE-9D99-4D04-9940-770F1A72B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901" y="1029173"/>
            <a:ext cx="3314651" cy="4344493"/>
          </a:xfrm>
          <a:prstGeom prst="rect">
            <a:avLst/>
          </a:prstGeom>
          <a:ln>
            <a:noFill/>
          </a:ln>
          <a:effectLst>
            <a:outerShdw blurRad="292100" dist="139700" dir="2700000" algn="tl" rotWithShape="0">
              <a:srgbClr val="333333">
                <a:alpha val="65000"/>
              </a:srgbClr>
            </a:outerShdw>
          </a:effectLst>
        </p:spPr>
      </p:pic>
      <p:grpSp>
        <p:nvGrpSpPr>
          <p:cNvPr id="4" name="Group 3"/>
          <p:cNvGrpSpPr/>
          <p:nvPr/>
        </p:nvGrpSpPr>
        <p:grpSpPr>
          <a:xfrm>
            <a:off x="5780572" y="4770279"/>
            <a:ext cx="5925218" cy="1504094"/>
            <a:chOff x="5780572" y="4770279"/>
            <a:chExt cx="5925218" cy="1504094"/>
          </a:xfrm>
        </p:grpSpPr>
        <p:pic>
          <p:nvPicPr>
            <p:cNvPr id="5" name="Picture 4"/>
            <p:cNvPicPr>
              <a:picLocks noChangeAspect="1"/>
            </p:cNvPicPr>
            <p:nvPr/>
          </p:nvPicPr>
          <p:blipFill rotWithShape="1">
            <a:blip r:embed="rId4"/>
            <a:srcRect r="868"/>
            <a:stretch/>
          </p:blipFill>
          <p:spPr>
            <a:xfrm>
              <a:off x="5780572" y="4770279"/>
              <a:ext cx="4138246" cy="1504094"/>
            </a:xfrm>
            <a:prstGeom prst="rect">
              <a:avLst/>
            </a:prstGeom>
          </p:spPr>
        </p:pic>
        <p:pic>
          <p:nvPicPr>
            <p:cNvPr id="9"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10501488" y="4874626"/>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453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9F8E-14F8-4538-8E64-958C95C36C82}"/>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C22A9E50-EEB2-482F-B02D-3D2091670591}"/>
              </a:ext>
            </a:extLst>
          </p:cNvPr>
          <p:cNvSpPr>
            <a:spLocks noGrp="1"/>
          </p:cNvSpPr>
          <p:nvPr>
            <p:ph idx="1"/>
          </p:nvPr>
        </p:nvSpPr>
        <p:spPr/>
        <p:txBody>
          <a:bodyPr>
            <a:normAutofit fontScale="92500" lnSpcReduction="20000"/>
          </a:bodyPr>
          <a:lstStyle/>
          <a:p>
            <a:r>
              <a:rPr lang="en-US" dirty="0"/>
              <a:t>Effective Means-1 considers the </a:t>
            </a:r>
            <a:r>
              <a:rPr lang="en-US" u="sng" dirty="0"/>
              <a:t>ability</a:t>
            </a:r>
            <a:r>
              <a:rPr lang="en-US" dirty="0"/>
              <a:t> of the mechanism(s) to enable governing authorities to prevent, control and/or manage activities that might have a negative impact on the in-situ conservation of biodiversity. </a:t>
            </a:r>
          </a:p>
          <a:p>
            <a:r>
              <a:rPr lang="en-US" dirty="0"/>
              <a:t>Many kinds of human activities may have a negative impact or impair biodiversity. </a:t>
            </a:r>
          </a:p>
          <a:p>
            <a:r>
              <a:rPr lang="en-US" dirty="0"/>
              <a:t>To be effective, a mechanism by itself or with other tools, should be able to prevent negative impacts to biodiversity and the biotic zone. </a:t>
            </a:r>
          </a:p>
          <a:p>
            <a:r>
              <a:rPr lang="en-US" dirty="0"/>
              <a:t>This may be accomplished by </a:t>
            </a:r>
            <a:r>
              <a:rPr lang="en-US" u="sng" dirty="0"/>
              <a:t>excluding incompatible activities</a:t>
            </a:r>
            <a:r>
              <a:rPr lang="en-US" dirty="0"/>
              <a:t>, and by </a:t>
            </a:r>
            <a:r>
              <a:rPr lang="en-US" u="sng" dirty="0"/>
              <a:t>controlling or managing potentially compatible activities</a:t>
            </a:r>
            <a:r>
              <a:rPr lang="en-US" dirty="0"/>
              <a:t>. </a:t>
            </a:r>
          </a:p>
          <a:p>
            <a:r>
              <a:rPr lang="en-US" dirty="0"/>
              <a:t>A </a:t>
            </a:r>
            <a:r>
              <a:rPr lang="en-US" i="1" dirty="0"/>
              <a:t>potentially compatible activity</a:t>
            </a:r>
            <a:r>
              <a:rPr lang="en-US" dirty="0"/>
              <a:t> </a:t>
            </a:r>
            <a:r>
              <a:rPr lang="en-US" u="sng" dirty="0"/>
              <a:t>can become</a:t>
            </a:r>
            <a:r>
              <a:rPr lang="en-US" dirty="0"/>
              <a:t> an </a:t>
            </a:r>
            <a:r>
              <a:rPr lang="en-US" i="1" dirty="0"/>
              <a:t>incompatible activity</a:t>
            </a:r>
            <a:r>
              <a:rPr lang="en-US" dirty="0"/>
              <a:t> if the managing authority has insufficient capacity to ensure that </a:t>
            </a:r>
            <a:r>
              <a:rPr lang="en-US" i="1" dirty="0"/>
              <a:t>in-situ</a:t>
            </a:r>
            <a:r>
              <a:rPr lang="en-US" dirty="0"/>
              <a:t> conservation is not compromised</a:t>
            </a:r>
          </a:p>
        </p:txBody>
      </p:sp>
      <p:grpSp>
        <p:nvGrpSpPr>
          <p:cNvPr id="4" name="Group 3">
            <a:extLst>
              <a:ext uri="{FF2B5EF4-FFF2-40B4-BE49-F238E27FC236}">
                <a16:creationId xmlns:a16="http://schemas.microsoft.com/office/drawing/2014/main" id="{1308387B-B988-4200-9E5E-EC0C4910AB78}"/>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6DAF75B0-E067-4F6C-A0A7-D7585571D332}"/>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87568CCA-F953-46A9-BCF7-3A83515DC49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2366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7D4-7B79-432B-A662-CE34CC7DA1C7}"/>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DFE7695C-9532-4E84-B282-C15C2FB5B616}"/>
              </a:ext>
            </a:extLst>
          </p:cNvPr>
          <p:cNvSpPr>
            <a:spLocks noGrp="1"/>
          </p:cNvSpPr>
          <p:nvPr>
            <p:ph idx="1"/>
          </p:nvPr>
        </p:nvSpPr>
        <p:spPr/>
        <p:txBody>
          <a:bodyPr>
            <a:normAutofit fontScale="92500" lnSpcReduction="10000"/>
          </a:bodyPr>
          <a:lstStyle/>
          <a:p>
            <a:r>
              <a:rPr lang="en-US" dirty="0"/>
              <a:t>The </a:t>
            </a:r>
            <a:r>
              <a:rPr lang="en-US" u="sng" dirty="0"/>
              <a:t>ability</a:t>
            </a:r>
            <a:r>
              <a:rPr lang="en-US" dirty="0"/>
              <a:t> to exclude or manage activities could be afforded to the governing authority(</a:t>
            </a:r>
            <a:r>
              <a:rPr lang="en-US" dirty="0" err="1"/>
              <a:t>ies</a:t>
            </a:r>
            <a:r>
              <a:rPr lang="en-US" dirty="0"/>
              <a:t>) via </a:t>
            </a:r>
            <a:r>
              <a:rPr lang="en-US" u="sng" dirty="0"/>
              <a:t>legal (i.e., legislative/regulatory) measures</a:t>
            </a:r>
            <a:r>
              <a:rPr lang="en-US" dirty="0"/>
              <a:t> or </a:t>
            </a:r>
            <a:r>
              <a:rPr lang="en-US" u="sng" dirty="0"/>
              <a:t>other effective (and in some cases legal) means</a:t>
            </a:r>
            <a:r>
              <a:rPr lang="en-US" dirty="0"/>
              <a:t>, which could include:</a:t>
            </a:r>
          </a:p>
          <a:p>
            <a:pPr lvl="1"/>
            <a:r>
              <a:rPr lang="en-US" dirty="0"/>
              <a:t>customary laws</a:t>
            </a:r>
          </a:p>
          <a:p>
            <a:pPr lvl="1"/>
            <a:r>
              <a:rPr lang="en-US" dirty="0"/>
              <a:t>binding agreements</a:t>
            </a:r>
          </a:p>
          <a:p>
            <a:pPr lvl="1"/>
            <a:r>
              <a:rPr lang="en-US" dirty="0"/>
              <a:t>influence</a:t>
            </a:r>
          </a:p>
          <a:p>
            <a:pPr lvl="1"/>
            <a:r>
              <a:rPr lang="en-US" dirty="0"/>
              <a:t>information-sharing</a:t>
            </a:r>
          </a:p>
          <a:p>
            <a:pPr lvl="1"/>
            <a:r>
              <a:rPr lang="en-US" dirty="0"/>
              <a:t>policy instruments</a:t>
            </a:r>
          </a:p>
          <a:p>
            <a:pPr lvl="1"/>
            <a:r>
              <a:rPr lang="en-US" dirty="0"/>
              <a:t>negotiation</a:t>
            </a:r>
          </a:p>
          <a:p>
            <a:pPr lvl="1"/>
            <a:r>
              <a:rPr lang="en-US" dirty="0"/>
              <a:t>agreements</a:t>
            </a:r>
          </a:p>
          <a:p>
            <a:pPr lvl="1"/>
            <a:r>
              <a:rPr lang="en-US" dirty="0"/>
              <a:t>partnerships</a:t>
            </a:r>
          </a:p>
          <a:p>
            <a:pPr lvl="1"/>
            <a:r>
              <a:rPr lang="en-US" dirty="0"/>
              <a:t>contracts</a:t>
            </a:r>
          </a:p>
          <a:p>
            <a:endParaRPr lang="en-US" dirty="0"/>
          </a:p>
        </p:txBody>
      </p:sp>
      <p:grpSp>
        <p:nvGrpSpPr>
          <p:cNvPr id="4" name="Group 3">
            <a:extLst>
              <a:ext uri="{FF2B5EF4-FFF2-40B4-BE49-F238E27FC236}">
                <a16:creationId xmlns:a16="http://schemas.microsoft.com/office/drawing/2014/main" id="{CD01F5E4-DEAA-4398-ADFC-12E0E229D78A}"/>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C944E672-6316-48E3-8CC7-58BD07C2F59D}"/>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7863846-1E99-4C68-BBAC-7EE9108F1B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860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87D4-7B79-432B-A662-CE34CC7DA1C7}"/>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DFE7695C-9532-4E84-B282-C15C2FB5B616}"/>
              </a:ext>
            </a:extLst>
          </p:cNvPr>
          <p:cNvSpPr>
            <a:spLocks noGrp="1"/>
          </p:cNvSpPr>
          <p:nvPr>
            <p:ph idx="1"/>
          </p:nvPr>
        </p:nvSpPr>
        <p:spPr/>
        <p:txBody>
          <a:bodyPr>
            <a:normAutofit/>
          </a:bodyPr>
          <a:lstStyle/>
          <a:p>
            <a:r>
              <a:rPr lang="en-US" dirty="0"/>
              <a:t>The existence of multiple relevant “Governing Authorities” (a frequent case) often means that multiple mechanisms must be used in combination to create “Effective Means”</a:t>
            </a:r>
          </a:p>
          <a:p>
            <a:endParaRPr lang="en-US" dirty="0"/>
          </a:p>
        </p:txBody>
      </p:sp>
      <p:grpSp>
        <p:nvGrpSpPr>
          <p:cNvPr id="4" name="Group 3">
            <a:extLst>
              <a:ext uri="{FF2B5EF4-FFF2-40B4-BE49-F238E27FC236}">
                <a16:creationId xmlns:a16="http://schemas.microsoft.com/office/drawing/2014/main" id="{2DF16928-F12E-46A1-9583-4737D8E7ECBE}"/>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C5EB8ACB-5FF3-4767-AF99-1B453480FC9E}"/>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47126F27-C9B2-419F-A241-2B0A83CC490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295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F56EBB-1822-4943-9CF1-E5C2A93F35E4}"/>
              </a:ext>
            </a:extLst>
          </p:cNvPr>
          <p:cNvGrpSpPr/>
          <p:nvPr/>
        </p:nvGrpSpPr>
        <p:grpSpPr>
          <a:xfrm>
            <a:off x="6555957" y="5393427"/>
            <a:ext cx="5084673" cy="1191433"/>
            <a:chOff x="465235" y="5215303"/>
            <a:chExt cx="6037091" cy="1504094"/>
          </a:xfrm>
        </p:grpSpPr>
        <p:pic>
          <p:nvPicPr>
            <p:cNvPr id="5" name="Picture 4">
              <a:extLst>
                <a:ext uri="{FF2B5EF4-FFF2-40B4-BE49-F238E27FC236}">
                  <a16:creationId xmlns:a16="http://schemas.microsoft.com/office/drawing/2014/main" id="{1EDA1E33-555F-478F-9944-513DB3BC9E8D}"/>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C509DD00-F219-428B-A003-39FF03D898C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509490B-4EDE-4741-81AB-99E44CB89C45}"/>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C07E14A0-1856-4860-88D3-9ADC1C564B8D}"/>
              </a:ext>
            </a:extLst>
          </p:cNvPr>
          <p:cNvSpPr>
            <a:spLocks noGrp="1"/>
          </p:cNvSpPr>
          <p:nvPr>
            <p:ph idx="1"/>
          </p:nvPr>
        </p:nvSpPr>
        <p:spPr/>
        <p:txBody>
          <a:bodyPr>
            <a:normAutofit/>
          </a:bodyPr>
          <a:lstStyle/>
          <a:p>
            <a:r>
              <a:rPr lang="en-US" dirty="0"/>
              <a:t>Whether an activity should be excluded, controlled, and/ or managed depends on:</a:t>
            </a:r>
          </a:p>
          <a:p>
            <a:pPr lvl="1"/>
            <a:r>
              <a:rPr lang="en-US" dirty="0"/>
              <a:t>the objectives for the area</a:t>
            </a:r>
          </a:p>
          <a:p>
            <a:pPr lvl="1"/>
            <a:r>
              <a:rPr lang="en-US" dirty="0"/>
              <a:t>the nature and scale of the activity (and its potential impacts on biodiversity)</a:t>
            </a:r>
          </a:p>
          <a:p>
            <a:pPr lvl="1"/>
            <a:r>
              <a:rPr lang="en-US" dirty="0"/>
              <a:t>the governing authority’s capacity and willingness to manage activities </a:t>
            </a:r>
          </a:p>
          <a:p>
            <a:r>
              <a:rPr lang="en-US" dirty="0"/>
              <a:t>The compatibility of activities should be considered in the context of conservation needs. </a:t>
            </a:r>
          </a:p>
          <a:p>
            <a:r>
              <a:rPr lang="en-US" dirty="0"/>
              <a:t>Environmentally damaging industrial activities and infrastructure should be excluded from protected areas and </a:t>
            </a:r>
            <a:r>
              <a:rPr lang="en-US" dirty="0" err="1"/>
              <a:t>OECMs</a:t>
            </a:r>
            <a:r>
              <a:rPr lang="en-US" dirty="0"/>
              <a:t> (“incompatible activities”)</a:t>
            </a:r>
          </a:p>
          <a:p>
            <a:endParaRPr lang="en-US" dirty="0"/>
          </a:p>
        </p:txBody>
      </p:sp>
    </p:spTree>
    <p:extLst>
      <p:ext uri="{BB962C8B-B14F-4D97-AF65-F5344CB8AC3E}">
        <p14:creationId xmlns:p14="http://schemas.microsoft.com/office/powerpoint/2010/main" val="397833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315FC8B-1672-4ECC-9E97-8E5BE957B4AD}"/>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926AACBD-0686-467A-86C4-64763001F539}"/>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BFE602A1-F496-4A92-9580-34FB10EA1AC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588E89FB-5951-4DA4-93C6-E24E5E523A15}"/>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A4F60E46-4E73-4A92-B1A8-07738DDF0199}"/>
              </a:ext>
            </a:extLst>
          </p:cNvPr>
          <p:cNvSpPr>
            <a:spLocks noGrp="1"/>
          </p:cNvSpPr>
          <p:nvPr>
            <p:ph idx="1"/>
          </p:nvPr>
        </p:nvSpPr>
        <p:spPr/>
        <p:txBody>
          <a:bodyPr>
            <a:normAutofit lnSpcReduction="10000"/>
          </a:bodyPr>
          <a:lstStyle/>
          <a:p>
            <a:r>
              <a:rPr lang="en-US" dirty="0"/>
              <a:t>Tourism and harvest of wildlife and plants may or may not be compatible with the in-situ conservation of biodiversity</a:t>
            </a:r>
          </a:p>
          <a:p>
            <a:r>
              <a:rPr lang="en-US" dirty="0"/>
              <a:t>For example:</a:t>
            </a:r>
          </a:p>
          <a:p>
            <a:pPr lvl="1"/>
            <a:r>
              <a:rPr lang="en-US" dirty="0"/>
              <a:t>low-intensity recreational activity will often be compatible in a public land context in resilient areas</a:t>
            </a:r>
          </a:p>
          <a:p>
            <a:pPr lvl="1"/>
            <a:r>
              <a:rPr lang="en-US" dirty="0"/>
              <a:t>recreational activity may not be compatible in trampling-sensitive plant communities or colonial bird nesting areas</a:t>
            </a:r>
          </a:p>
          <a:p>
            <a:pPr lvl="1"/>
            <a:r>
              <a:rPr lang="en-US" dirty="0"/>
              <a:t>limited, subsistence-level harvest of certain non-timber forest products may be a compatible activity whereas industrial-scale forestry is not</a:t>
            </a:r>
          </a:p>
          <a:p>
            <a:pPr lvl="1"/>
            <a:r>
              <a:rPr lang="en-US" dirty="0"/>
              <a:t>a small ‘island’ of suitable habitat within a larger inhospitable habitat matrix may function as an ‘ecological sink’ if species dependent on that ‘island’ are subjected to harvesting there  </a:t>
            </a:r>
          </a:p>
          <a:p>
            <a:pPr lvl="1"/>
            <a:endParaRPr lang="en-US" dirty="0"/>
          </a:p>
          <a:p>
            <a:endParaRPr lang="en-US" dirty="0"/>
          </a:p>
        </p:txBody>
      </p:sp>
    </p:spTree>
    <p:extLst>
      <p:ext uri="{BB962C8B-B14F-4D97-AF65-F5344CB8AC3E}">
        <p14:creationId xmlns:p14="http://schemas.microsoft.com/office/powerpoint/2010/main" val="3154637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DA6AD5E-82B2-446E-A209-78CB84B7D583}"/>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1BB38A1C-3692-43C8-9B14-B9A4EA8ABF1C}"/>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B48EA64-8DC5-4A75-B9F5-2858238FE79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509490B-4EDE-4741-81AB-99E44CB89C45}"/>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C07E14A0-1856-4860-88D3-9ADC1C564B8D}"/>
              </a:ext>
            </a:extLst>
          </p:cNvPr>
          <p:cNvSpPr>
            <a:spLocks noGrp="1"/>
          </p:cNvSpPr>
          <p:nvPr>
            <p:ph idx="1"/>
          </p:nvPr>
        </p:nvSpPr>
        <p:spPr/>
        <p:txBody>
          <a:bodyPr>
            <a:normAutofit fontScale="77500" lnSpcReduction="20000"/>
          </a:bodyPr>
          <a:lstStyle/>
          <a:p>
            <a:r>
              <a:rPr lang="en-US" dirty="0"/>
              <a:t>In the Canadian context, the existence of subsurface rights held by a third party, is not, in and of itself, reason to rule an area out from further screening as a potential PA or OECM.</a:t>
            </a:r>
          </a:p>
          <a:p>
            <a:r>
              <a:rPr lang="en-US" dirty="0"/>
              <a:t>However, subsurface rights generally provide for a pathway to resource development should economically viable resources be present.  </a:t>
            </a:r>
          </a:p>
          <a:p>
            <a:r>
              <a:rPr lang="en-US" dirty="0"/>
              <a:t>Therefore, if subsurface rights exist or can be granted, there must be effective means to prevent/control/manage such that there is no significant impact on biodiversity within the biotic zone of the area</a:t>
            </a:r>
          </a:p>
          <a:p>
            <a:r>
              <a:rPr lang="en-US" dirty="0"/>
              <a:t>So,</a:t>
            </a:r>
          </a:p>
          <a:p>
            <a:pPr lvl="1"/>
            <a:r>
              <a:rPr lang="en-US" dirty="0"/>
              <a:t>directional drilling from outside an area </a:t>
            </a:r>
            <a:r>
              <a:rPr lang="en-US" u="sng" dirty="0"/>
              <a:t>may</a:t>
            </a:r>
            <a:r>
              <a:rPr lang="en-US" dirty="0"/>
              <a:t> not compromise biodiversity</a:t>
            </a:r>
          </a:p>
          <a:p>
            <a:pPr lvl="1"/>
            <a:r>
              <a:rPr lang="en-US" dirty="0"/>
              <a:t>surface access or extraction from within an area likely to compromise biodiversity</a:t>
            </a:r>
          </a:p>
          <a:p>
            <a:r>
              <a:rPr lang="en-US" dirty="0"/>
              <a:t>Activities subject to EIA should meet an ‘in-situ conservation of biodiversity’ standard when evaluating significance of impacts</a:t>
            </a:r>
          </a:p>
          <a:p>
            <a:r>
              <a:rPr lang="en-US" dirty="0"/>
              <a:t>This is a higher standard than is typically applied in </a:t>
            </a:r>
            <a:r>
              <a:rPr lang="en-US" dirty="0" err="1"/>
              <a:t>EIAs</a:t>
            </a:r>
            <a:endParaRPr lang="en-US" dirty="0"/>
          </a:p>
        </p:txBody>
      </p:sp>
    </p:spTree>
    <p:extLst>
      <p:ext uri="{BB962C8B-B14F-4D97-AF65-F5344CB8AC3E}">
        <p14:creationId xmlns:p14="http://schemas.microsoft.com/office/powerpoint/2010/main" val="15846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47EE-972D-44C6-9A40-FB4CB57F2089}"/>
              </a:ext>
            </a:extLst>
          </p:cNvPr>
          <p:cNvSpPr>
            <a:spLocks noGrp="1"/>
          </p:cNvSpPr>
          <p:nvPr>
            <p:ph type="title"/>
          </p:nvPr>
        </p:nvSpPr>
        <p:spPr/>
        <p:txBody>
          <a:bodyPr/>
          <a:lstStyle/>
          <a:p>
            <a:r>
              <a:rPr lang="en-US" dirty="0"/>
              <a:t>Criterion: Effective Means – 1 (PA=OECM)</a:t>
            </a:r>
          </a:p>
        </p:txBody>
      </p:sp>
      <p:sp>
        <p:nvSpPr>
          <p:cNvPr id="3" name="Content Placeholder 2">
            <a:extLst>
              <a:ext uri="{FF2B5EF4-FFF2-40B4-BE49-F238E27FC236}">
                <a16:creationId xmlns:a16="http://schemas.microsoft.com/office/drawing/2014/main" id="{5E024ABA-BA66-4D69-859B-F7BFCD325B93}"/>
              </a:ext>
            </a:extLst>
          </p:cNvPr>
          <p:cNvSpPr>
            <a:spLocks noGrp="1"/>
          </p:cNvSpPr>
          <p:nvPr>
            <p:ph idx="1"/>
          </p:nvPr>
        </p:nvSpPr>
        <p:spPr/>
        <p:txBody>
          <a:bodyPr/>
          <a:lstStyle/>
          <a:p>
            <a:r>
              <a:rPr lang="en-US" dirty="0"/>
              <a:t>An area managed to support protection of cultural values and customs of Indigenous Peoples in Canada consistent with rights enshrined in </a:t>
            </a:r>
            <a:r>
              <a:rPr lang="en-US" dirty="0" err="1"/>
              <a:t>s.35</a:t>
            </a:r>
            <a:r>
              <a:rPr lang="en-US" dirty="0"/>
              <a:t> of the Constitution including subsistence uses, in ways that maintain or enhance ecological integrity, may also achieve the in-situ conservation of biodiversity as a whole. </a:t>
            </a:r>
          </a:p>
          <a:p>
            <a:endParaRPr lang="en-US" dirty="0"/>
          </a:p>
        </p:txBody>
      </p:sp>
      <p:grpSp>
        <p:nvGrpSpPr>
          <p:cNvPr id="4" name="Group 3">
            <a:extLst>
              <a:ext uri="{FF2B5EF4-FFF2-40B4-BE49-F238E27FC236}">
                <a16:creationId xmlns:a16="http://schemas.microsoft.com/office/drawing/2014/main" id="{442E42FC-6D00-41ED-936B-910DED813068}"/>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BCF4ED90-3C28-4933-9795-879A9F5CC179}"/>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BF30E6BA-0083-4446-9522-7C7DDD12D40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74661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F970AAD-06B3-4945-9EF7-0CC82C0BABCB}"/>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58FB92D8-856E-4D92-AE4E-D1A0A45D956F}"/>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7BFF09D6-1C04-43D7-ABC2-FEE5D7333BA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01FCFB6-1687-4037-A660-2C907867CB6A}"/>
              </a:ext>
            </a:extLst>
          </p:cNvPr>
          <p:cNvSpPr>
            <a:spLocks noGrp="1"/>
          </p:cNvSpPr>
          <p:nvPr>
            <p:ph type="title"/>
          </p:nvPr>
        </p:nvSpPr>
        <p:spPr/>
        <p:txBody>
          <a:bodyPr/>
          <a:lstStyle/>
          <a:p>
            <a:r>
              <a:rPr lang="en-US" dirty="0"/>
              <a:t>Criterion: Effective Means-2 (PA=OECM)</a:t>
            </a:r>
          </a:p>
        </p:txBody>
      </p:sp>
      <p:sp>
        <p:nvSpPr>
          <p:cNvPr id="3" name="Content Placeholder 2">
            <a:extLst>
              <a:ext uri="{FF2B5EF4-FFF2-40B4-BE49-F238E27FC236}">
                <a16:creationId xmlns:a16="http://schemas.microsoft.com/office/drawing/2014/main" id="{07224831-168F-461B-883A-13EEA61A6292}"/>
              </a:ext>
            </a:extLst>
          </p:cNvPr>
          <p:cNvSpPr>
            <a:spLocks noGrp="1"/>
          </p:cNvSpPr>
          <p:nvPr>
            <p:ph idx="1"/>
          </p:nvPr>
        </p:nvSpPr>
        <p:spPr/>
        <p:txBody>
          <a:bodyPr>
            <a:normAutofit/>
          </a:bodyPr>
          <a:lstStyle/>
          <a:p>
            <a:r>
              <a:rPr lang="en-US" dirty="0"/>
              <a:t>Having the </a:t>
            </a:r>
            <a:r>
              <a:rPr lang="en-US" i="1" dirty="0"/>
              <a:t>ability </a:t>
            </a:r>
            <a:r>
              <a:rPr lang="en-US" dirty="0"/>
              <a:t>to prevent and manage activities so that in-situ conservation of biodiversity can be achieved (Effective Means–1) is not the same as </a:t>
            </a:r>
            <a:r>
              <a:rPr lang="en-US" i="1" dirty="0"/>
              <a:t>using this ability </a:t>
            </a:r>
            <a:r>
              <a:rPr lang="en-US" dirty="0"/>
              <a:t>to ensure that incompatible activities do not occur. </a:t>
            </a:r>
          </a:p>
          <a:p>
            <a:r>
              <a:rPr lang="en-US" dirty="0"/>
              <a:t>Effective Means-2 considers whether the governing authorities are </a:t>
            </a:r>
            <a:r>
              <a:rPr lang="en-US" u="sng" dirty="0"/>
              <a:t>compelled</a:t>
            </a:r>
            <a:r>
              <a:rPr lang="en-US" dirty="0"/>
              <a:t> to ensure incompatible activities are excluded and potentially compatible activities are effectively managed such that positive biodiversity outcomes are achieved.</a:t>
            </a:r>
          </a:p>
          <a:p>
            <a:r>
              <a:rPr lang="en-US" dirty="0"/>
              <a:t>Whether an activity should be excluded or effectively managed depends on the nature of that activity (per Effective Means-1).</a:t>
            </a:r>
          </a:p>
          <a:p>
            <a:endParaRPr lang="en-US" dirty="0"/>
          </a:p>
        </p:txBody>
      </p:sp>
    </p:spTree>
    <p:extLst>
      <p:ext uri="{BB962C8B-B14F-4D97-AF65-F5344CB8AC3E}">
        <p14:creationId xmlns:p14="http://schemas.microsoft.com/office/powerpoint/2010/main" val="121924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49401D-9C0F-4F6E-98C5-F29648756D9B}"/>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7C43DF8D-E019-41E5-B1A8-8477F57F9C7F}"/>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02F53DCA-BE3A-4A58-ABD8-C3A6F551B300}"/>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DE891D0C-22CC-45FF-830B-893A8B172716}"/>
              </a:ext>
            </a:extLst>
          </p:cNvPr>
          <p:cNvSpPr>
            <a:spLocks noGrp="1"/>
          </p:cNvSpPr>
          <p:nvPr>
            <p:ph type="title"/>
          </p:nvPr>
        </p:nvSpPr>
        <p:spPr/>
        <p:txBody>
          <a:bodyPr/>
          <a:lstStyle/>
          <a:p>
            <a:r>
              <a:rPr lang="en-US" dirty="0"/>
              <a:t>Criterion: Effective Means-2 (PA=OECM)</a:t>
            </a:r>
          </a:p>
        </p:txBody>
      </p:sp>
      <p:sp>
        <p:nvSpPr>
          <p:cNvPr id="3" name="Content Placeholder 2">
            <a:extLst>
              <a:ext uri="{FF2B5EF4-FFF2-40B4-BE49-F238E27FC236}">
                <a16:creationId xmlns:a16="http://schemas.microsoft.com/office/drawing/2014/main" id="{1A8EB8BB-2560-48F4-8165-7B91A0105978}"/>
              </a:ext>
            </a:extLst>
          </p:cNvPr>
          <p:cNvSpPr>
            <a:spLocks noGrp="1"/>
          </p:cNvSpPr>
          <p:nvPr>
            <p:ph idx="1"/>
          </p:nvPr>
        </p:nvSpPr>
        <p:spPr/>
        <p:txBody>
          <a:bodyPr>
            <a:normAutofit fontScale="77500" lnSpcReduction="20000"/>
          </a:bodyPr>
          <a:lstStyle/>
          <a:p>
            <a:r>
              <a:rPr lang="en-US" dirty="0"/>
              <a:t>Incompatible activities are unlikely to occur:</a:t>
            </a:r>
          </a:p>
          <a:p>
            <a:pPr lvl="1"/>
            <a:r>
              <a:rPr lang="en-US" dirty="0"/>
              <a:t>when authorities are compelled to prevent them (usually by legal or other </a:t>
            </a:r>
            <a:r>
              <a:rPr lang="en-US" u="sng" dirty="0"/>
              <a:t>effective</a:t>
            </a:r>
            <a:r>
              <a:rPr lang="en-US" dirty="0"/>
              <a:t> means) and </a:t>
            </a:r>
          </a:p>
          <a:p>
            <a:pPr lvl="1"/>
            <a:r>
              <a:rPr lang="en-US" dirty="0"/>
              <a:t>when authorities are compelled to ensure that potentially compatible activities are managed effectively to have no or insignificant impact on conservation values</a:t>
            </a:r>
          </a:p>
          <a:p>
            <a:r>
              <a:rPr lang="en-US" dirty="0"/>
              <a:t>Sites could also meet the standard despite not having such provisions, if such activities are not likely to occur.</a:t>
            </a:r>
          </a:p>
          <a:p>
            <a:pPr lvl="1"/>
            <a:r>
              <a:rPr lang="en-US" dirty="0"/>
              <a:t>Must be able to prevent incompatible activities that could occur in future, even if they aren’t occurring now</a:t>
            </a:r>
          </a:p>
          <a:p>
            <a:pPr lvl="1"/>
            <a:r>
              <a:rPr lang="en-US" dirty="0"/>
              <a:t>Do not necessarily have to be able to prevent activities that are unlikely to occur in the future</a:t>
            </a:r>
          </a:p>
          <a:p>
            <a:pPr lvl="1"/>
            <a:r>
              <a:rPr lang="en-US" dirty="0"/>
              <a:t>Further investigation and explanation is needed to support a decision that an incompatible activity is unlikely to occur in the future</a:t>
            </a:r>
          </a:p>
          <a:p>
            <a:r>
              <a:rPr lang="en-US" dirty="0"/>
              <a:t>A site would not meet the criterion if incompatible activities:</a:t>
            </a:r>
          </a:p>
          <a:p>
            <a:pPr lvl="1"/>
            <a:r>
              <a:rPr lang="en-US" dirty="0"/>
              <a:t>are occurring or could be reasonably expected to occur in the future;</a:t>
            </a:r>
          </a:p>
          <a:p>
            <a:pPr lvl="1"/>
            <a:r>
              <a:rPr lang="en-US" dirty="0"/>
              <a:t>can not be prevented by legal or other effective means; and/or</a:t>
            </a:r>
          </a:p>
          <a:p>
            <a:pPr lvl="1"/>
            <a:r>
              <a:rPr lang="en-US" dirty="0"/>
              <a:t>cannot be managed or controlled to prevent negative impacts to the site’s biodiversity</a:t>
            </a:r>
          </a:p>
          <a:p>
            <a:endParaRPr lang="en-US" dirty="0"/>
          </a:p>
        </p:txBody>
      </p:sp>
    </p:spTree>
    <p:extLst>
      <p:ext uri="{BB962C8B-B14F-4D97-AF65-F5344CB8AC3E}">
        <p14:creationId xmlns:p14="http://schemas.microsoft.com/office/powerpoint/2010/main" val="1680157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8C3F4-AF15-45C1-A290-81E99B5E97C6}"/>
              </a:ext>
            </a:extLst>
          </p:cNvPr>
          <p:cNvSpPr>
            <a:spLocks noGrp="1"/>
          </p:cNvSpPr>
          <p:nvPr>
            <p:ph type="title"/>
          </p:nvPr>
        </p:nvSpPr>
        <p:spPr/>
        <p:txBody>
          <a:bodyPr/>
          <a:lstStyle/>
          <a:p>
            <a:r>
              <a:rPr lang="en-US" dirty="0"/>
              <a:t>Effective Means – Interactions with other criteria</a:t>
            </a:r>
          </a:p>
        </p:txBody>
      </p:sp>
      <p:sp>
        <p:nvSpPr>
          <p:cNvPr id="3" name="Content Placeholder 2">
            <a:extLst>
              <a:ext uri="{FF2B5EF4-FFF2-40B4-BE49-F238E27FC236}">
                <a16:creationId xmlns:a16="http://schemas.microsoft.com/office/drawing/2014/main" id="{5584BEC3-0DA2-45C5-A76B-CD836E3D0206}"/>
              </a:ext>
            </a:extLst>
          </p:cNvPr>
          <p:cNvSpPr>
            <a:spLocks noGrp="1"/>
          </p:cNvSpPr>
          <p:nvPr>
            <p:ph idx="1"/>
          </p:nvPr>
        </p:nvSpPr>
        <p:spPr/>
        <p:txBody>
          <a:bodyPr/>
          <a:lstStyle/>
          <a:p>
            <a:r>
              <a:rPr lang="en-US" dirty="0"/>
              <a:t>Often depend on multiple “Governing Authorities”</a:t>
            </a:r>
          </a:p>
          <a:p>
            <a:r>
              <a:rPr lang="en-US" dirty="0"/>
              <a:t>Must be in place for the “Long term” and year-round (“Timing”)</a:t>
            </a:r>
          </a:p>
          <a:p>
            <a:r>
              <a:rPr lang="en-US" dirty="0"/>
              <a:t>Must have sufficient “Scope of Objectives” and “Primacy of Objectives”</a:t>
            </a:r>
          </a:p>
        </p:txBody>
      </p:sp>
      <p:grpSp>
        <p:nvGrpSpPr>
          <p:cNvPr id="4" name="Group 3">
            <a:extLst>
              <a:ext uri="{FF2B5EF4-FFF2-40B4-BE49-F238E27FC236}">
                <a16:creationId xmlns:a16="http://schemas.microsoft.com/office/drawing/2014/main" id="{AF2ADA69-2A01-4ED1-BA73-09FECC89666B}"/>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E8040217-D552-4D18-B27C-BFD335C9F0F8}"/>
                </a:ext>
              </a:extLst>
            </p:cNvPr>
            <p:cNvPicPr>
              <a:picLocks noChangeAspect="1"/>
            </p:cNvPicPr>
            <p:nvPr/>
          </p:nvPicPr>
          <p:blipFill rotWithShape="1">
            <a:blip r:embed="rId2"/>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C11F6950-3711-4F53-9C1D-0DB05A38A76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26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4550DA2-C83A-48B3-8D47-E0874C7C042A}"/>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CE8FC17D-63BF-4A76-99B2-3A468D8824EF}"/>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4957173E-ECF9-4E9A-8E5E-30984E8C347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CA9E14B-7461-4BC7-91FF-DAC1F291AE08}"/>
              </a:ext>
            </a:extLst>
          </p:cNvPr>
          <p:cNvSpPr>
            <a:spLocks noGrp="1"/>
          </p:cNvSpPr>
          <p:nvPr>
            <p:ph type="title"/>
          </p:nvPr>
        </p:nvSpPr>
        <p:spPr/>
        <p:txBody>
          <a:bodyPr/>
          <a:lstStyle/>
          <a:p>
            <a:r>
              <a:rPr lang="en-US" dirty="0"/>
              <a:t>Additional Key Terms</a:t>
            </a:r>
          </a:p>
        </p:txBody>
      </p:sp>
      <p:sp>
        <p:nvSpPr>
          <p:cNvPr id="3" name="Content Placeholder 2">
            <a:extLst>
              <a:ext uri="{FF2B5EF4-FFF2-40B4-BE49-F238E27FC236}">
                <a16:creationId xmlns:a16="http://schemas.microsoft.com/office/drawing/2014/main" id="{69501997-52A5-4DC6-8209-9BDA58C90CAB}"/>
              </a:ext>
            </a:extLst>
          </p:cNvPr>
          <p:cNvSpPr>
            <a:spLocks noGrp="1"/>
          </p:cNvSpPr>
          <p:nvPr>
            <p:ph idx="1"/>
          </p:nvPr>
        </p:nvSpPr>
        <p:spPr>
          <a:xfrm>
            <a:off x="838200" y="1837657"/>
            <a:ext cx="10515600" cy="4351338"/>
          </a:xfrm>
        </p:spPr>
        <p:txBody>
          <a:bodyPr>
            <a:normAutofit fontScale="92500" lnSpcReduction="10000"/>
          </a:bodyPr>
          <a:lstStyle/>
          <a:p>
            <a:r>
              <a:rPr lang="en-US" dirty="0"/>
              <a:t>Evident intent: </a:t>
            </a:r>
          </a:p>
          <a:p>
            <a:pPr lvl="1"/>
            <a:r>
              <a:rPr lang="en-US" dirty="0"/>
              <a:t>The intent that governing authorities have for an area, as evidenced by all material indicators of intention, including stated or implied objectives, allowed and prohibited activities, management intention statements, etc.)</a:t>
            </a:r>
          </a:p>
          <a:p>
            <a:pPr lvl="1"/>
            <a:r>
              <a:rPr lang="en-US" dirty="0"/>
              <a:t>When is it unclear whether an area meets a standard or not, further evaluation may have to rely on an assessment of the variety of tools and practices used in the governance and management regime to infer intent. </a:t>
            </a:r>
          </a:p>
          <a:p>
            <a:pPr lvl="1"/>
            <a:r>
              <a:rPr lang="en-US" dirty="0"/>
              <a:t>This may include an evaluation of the legal basis, policies, management documents, and operational practices of the area. </a:t>
            </a:r>
          </a:p>
          <a:p>
            <a:r>
              <a:rPr lang="en-US" dirty="0"/>
              <a:t>Example: a stated objective may be biodiversity conservation while an allowed activity may be commercial logging.  In this case, the evident intent is resource extraction with some biodiversity considerations, </a:t>
            </a:r>
            <a:r>
              <a:rPr lang="en-US" u="sng" dirty="0"/>
              <a:t>not</a:t>
            </a:r>
            <a:r>
              <a:rPr lang="en-US" dirty="0"/>
              <a:t> in-situ conservation (not “</a:t>
            </a:r>
            <a:r>
              <a:rPr lang="en-US" i="1" dirty="0"/>
              <a:t>natural settings</a:t>
            </a:r>
            <a:r>
              <a:rPr lang="en-US" dirty="0"/>
              <a:t>”)</a:t>
            </a:r>
          </a:p>
          <a:p>
            <a:endParaRPr lang="en-US" dirty="0"/>
          </a:p>
        </p:txBody>
      </p:sp>
    </p:spTree>
    <p:extLst>
      <p:ext uri="{BB962C8B-B14F-4D97-AF65-F5344CB8AC3E}">
        <p14:creationId xmlns:p14="http://schemas.microsoft.com/office/powerpoint/2010/main" val="325017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D55B2F-3BE7-4366-A1F1-FECA19778206}"/>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DCE9BA39-4FF5-41E3-AC7A-6A116C2870D7}"/>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15A87F8-CBA7-416A-9923-7E1F956A6DA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6156799-9616-441B-A7DD-CF2AE6AAD2D5}"/>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1DD03AF7-9D39-4218-ADE9-E73C0CCA3B34}"/>
              </a:ext>
            </a:extLst>
          </p:cNvPr>
          <p:cNvSpPr>
            <a:spLocks noGrp="1"/>
          </p:cNvSpPr>
          <p:nvPr>
            <p:ph idx="1"/>
          </p:nvPr>
        </p:nvSpPr>
        <p:spPr/>
        <p:txBody>
          <a:bodyPr>
            <a:normAutofit/>
          </a:bodyPr>
          <a:lstStyle/>
          <a:p>
            <a:r>
              <a:rPr lang="en-US" dirty="0"/>
              <a:t>There are no guarantees that a protected area or OECM will be in place forever, </a:t>
            </a:r>
            <a:r>
              <a:rPr lang="en-US" u="sng" dirty="0"/>
              <a:t>but</a:t>
            </a:r>
            <a:r>
              <a:rPr lang="en-US" dirty="0"/>
              <a:t> …</a:t>
            </a:r>
          </a:p>
          <a:p>
            <a:r>
              <a:rPr lang="en-US" dirty="0"/>
              <a:t>The intention is for them to be in place for the long-term and not easily reversed. </a:t>
            </a:r>
          </a:p>
          <a:p>
            <a:r>
              <a:rPr lang="en-US" dirty="0"/>
              <a:t>“Long-term” means an intent of permanent protection/conservation which may be achieved in a variety of ways. </a:t>
            </a:r>
          </a:p>
          <a:p>
            <a:r>
              <a:rPr lang="en-US" dirty="0"/>
              <a:t>“Not easily reversed” means that the conservation mechanism(s) are likely to endure over the long term due to the difficulty involved in rescinding them. </a:t>
            </a:r>
          </a:p>
          <a:p>
            <a:endParaRPr lang="en-US" dirty="0"/>
          </a:p>
        </p:txBody>
      </p:sp>
    </p:spTree>
    <p:extLst>
      <p:ext uri="{BB962C8B-B14F-4D97-AF65-F5344CB8AC3E}">
        <p14:creationId xmlns:p14="http://schemas.microsoft.com/office/powerpoint/2010/main" val="23062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0C27-8848-4EDD-9BC1-9B296E6B3F5B}"/>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44CBDF1F-1512-45EA-809A-3015A2E2C47C}"/>
              </a:ext>
            </a:extLst>
          </p:cNvPr>
          <p:cNvSpPr>
            <a:spLocks noGrp="1"/>
          </p:cNvSpPr>
          <p:nvPr>
            <p:ph idx="1"/>
          </p:nvPr>
        </p:nvSpPr>
        <p:spPr/>
        <p:txBody>
          <a:bodyPr>
            <a:normAutofit fontScale="92500" lnSpcReduction="10000"/>
          </a:bodyPr>
          <a:lstStyle/>
          <a:p>
            <a:r>
              <a:rPr lang="en-US" dirty="0"/>
              <a:t>It is understood that there are instances where non-governmental entities may, in some jurisdictions, </a:t>
            </a:r>
            <a:r>
              <a:rPr lang="en-US" u="sng" dirty="0"/>
              <a:t>lack mechanisms</a:t>
            </a:r>
            <a:r>
              <a:rPr lang="en-US" dirty="0"/>
              <a:t> for conservation in perpetuity. </a:t>
            </a:r>
          </a:p>
          <a:p>
            <a:r>
              <a:rPr lang="en-US" dirty="0"/>
              <a:t>However, this should not be confused with a </a:t>
            </a:r>
            <a:r>
              <a:rPr lang="en-US" u="sng" dirty="0"/>
              <a:t>lack of willingness</a:t>
            </a:r>
            <a:r>
              <a:rPr lang="en-US" dirty="0"/>
              <a:t> by one or more governing authorities to commit to long-term protection.</a:t>
            </a:r>
          </a:p>
          <a:p>
            <a:r>
              <a:rPr lang="en-US" dirty="0"/>
              <a:t>Mechanisms establishing protected areas and </a:t>
            </a:r>
            <a:r>
              <a:rPr lang="en-US" dirty="0" err="1"/>
              <a:t>OECMs</a:t>
            </a:r>
            <a:r>
              <a:rPr lang="en-US" dirty="0"/>
              <a:t> should have clear provisions speaking to “long-term” to distinguish them from areas that are either clearly intended to be temporary in nature, or for which there is no evident commitment to the long-term. </a:t>
            </a:r>
          </a:p>
          <a:p>
            <a:r>
              <a:rPr lang="en-US" dirty="0"/>
              <a:t>Jurisdictions which lack mechanisms to enable long-term conservation under the full range of governance types may wish to consider developing additional conservation tools</a:t>
            </a:r>
          </a:p>
          <a:p>
            <a:endParaRPr lang="en-US" dirty="0"/>
          </a:p>
        </p:txBody>
      </p:sp>
    </p:spTree>
    <p:extLst>
      <p:ext uri="{BB962C8B-B14F-4D97-AF65-F5344CB8AC3E}">
        <p14:creationId xmlns:p14="http://schemas.microsoft.com/office/powerpoint/2010/main" val="64121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D22CA6-B3D4-42E6-9D39-4E5FA2F5B625}"/>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E5E0A595-7D4F-4A75-959D-503EE13A6252}"/>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1EDB680F-C133-4094-823F-D5B30F453AE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1409D32-23BD-4637-B738-4E00C3A730F3}"/>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2488A7B3-1FF9-4B4B-B08E-0A1942022981}"/>
              </a:ext>
            </a:extLst>
          </p:cNvPr>
          <p:cNvSpPr>
            <a:spLocks noGrp="1"/>
          </p:cNvSpPr>
          <p:nvPr>
            <p:ph idx="1"/>
          </p:nvPr>
        </p:nvSpPr>
        <p:spPr/>
        <p:txBody>
          <a:bodyPr>
            <a:normAutofit/>
          </a:bodyPr>
          <a:lstStyle/>
          <a:p>
            <a:r>
              <a:rPr lang="en-US" dirty="0"/>
              <a:t>The primary difference between column A and B is one of </a:t>
            </a:r>
            <a:r>
              <a:rPr lang="en-US" i="1" dirty="0"/>
              <a:t>commitment </a:t>
            </a:r>
            <a:r>
              <a:rPr lang="en-US" dirty="0"/>
              <a:t>versus </a:t>
            </a:r>
            <a:r>
              <a:rPr lang="en-US" i="1" dirty="0"/>
              <a:t>probable outcome</a:t>
            </a:r>
            <a:r>
              <a:rPr lang="en-US" dirty="0"/>
              <a:t>. </a:t>
            </a:r>
          </a:p>
          <a:p>
            <a:r>
              <a:rPr lang="en-US" dirty="0"/>
              <a:t>Often, the mechanism will clearly express an intention of permanence and contain safeguards (e.g., requirement for a legislative process with public involvement; conservation easements with 999-year timeframe; measures that survive changes in policy direction or land tenure) that make reversal or modification difficult. </a:t>
            </a:r>
          </a:p>
          <a:p>
            <a:r>
              <a:rPr lang="en-US" dirty="0"/>
              <a:t>If permanence is not a stated intent upheld by all relevant governing authorities, there should be a well-rationalized expectation that the area will continue to be conserved indefinitely. </a:t>
            </a:r>
          </a:p>
          <a:p>
            <a:endParaRPr lang="en-US" dirty="0"/>
          </a:p>
        </p:txBody>
      </p:sp>
    </p:spTree>
    <p:extLst>
      <p:ext uri="{BB962C8B-B14F-4D97-AF65-F5344CB8AC3E}">
        <p14:creationId xmlns:p14="http://schemas.microsoft.com/office/powerpoint/2010/main" val="401972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8494-9939-4234-B540-63E89FB00357}"/>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647D82E0-96C9-4038-B7E3-B8B882562AF0}"/>
              </a:ext>
            </a:extLst>
          </p:cNvPr>
          <p:cNvSpPr>
            <a:spLocks noGrp="1"/>
          </p:cNvSpPr>
          <p:nvPr>
            <p:ph idx="1"/>
          </p:nvPr>
        </p:nvSpPr>
        <p:spPr/>
        <p:txBody>
          <a:bodyPr>
            <a:normAutofit/>
          </a:bodyPr>
          <a:lstStyle/>
          <a:p>
            <a:r>
              <a:rPr lang="en-US" dirty="0"/>
              <a:t>The degree of difficulty associated with reversing a mechanism can be assessed by considering such factors as:</a:t>
            </a:r>
          </a:p>
          <a:p>
            <a:pPr lvl="1"/>
            <a:r>
              <a:rPr lang="en-US" dirty="0"/>
              <a:t>Level of authority at which decisions are approved = e.g.,:</a:t>
            </a:r>
          </a:p>
          <a:p>
            <a:pPr lvl="2"/>
            <a:r>
              <a:rPr lang="en-US" dirty="0"/>
              <a:t>Parliament or legislature = very high difficulty</a:t>
            </a:r>
          </a:p>
          <a:p>
            <a:pPr lvl="2"/>
            <a:r>
              <a:rPr lang="en-US" dirty="0"/>
              <a:t>Cabinet or board = high difficulty</a:t>
            </a:r>
          </a:p>
          <a:p>
            <a:pPr lvl="2"/>
            <a:r>
              <a:rPr lang="en-US" dirty="0"/>
              <a:t>Minister or chair = moderate difficulty</a:t>
            </a:r>
          </a:p>
          <a:p>
            <a:pPr lvl="2"/>
            <a:r>
              <a:rPr lang="en-US" dirty="0"/>
              <a:t>Director or staff = low difficulty</a:t>
            </a:r>
          </a:p>
          <a:p>
            <a:pPr lvl="1"/>
            <a:r>
              <a:rPr lang="en-US" dirty="0"/>
              <a:t>Requirements for public involvement in the decision - e.g.,:</a:t>
            </a:r>
          </a:p>
          <a:p>
            <a:pPr lvl="2"/>
            <a:r>
              <a:rPr lang="en-US" dirty="0"/>
              <a:t>Public approval = high difficulty</a:t>
            </a:r>
          </a:p>
          <a:p>
            <a:pPr lvl="2"/>
            <a:r>
              <a:rPr lang="en-US" dirty="0"/>
              <a:t>Public consultation = moderate difficulty</a:t>
            </a:r>
          </a:p>
          <a:p>
            <a:pPr lvl="2"/>
            <a:r>
              <a:rPr lang="en-US" dirty="0"/>
              <a:t>No public involvement = low difficulty </a:t>
            </a:r>
          </a:p>
          <a:p>
            <a:endParaRPr lang="en-US" dirty="0"/>
          </a:p>
        </p:txBody>
      </p:sp>
      <p:grpSp>
        <p:nvGrpSpPr>
          <p:cNvPr id="4" name="Group 3">
            <a:extLst>
              <a:ext uri="{FF2B5EF4-FFF2-40B4-BE49-F238E27FC236}">
                <a16:creationId xmlns:a16="http://schemas.microsoft.com/office/drawing/2014/main" id="{428004C0-16C8-4668-AC3B-011339A63EB2}"/>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135F4967-9FE5-43E4-BD7F-F7316C691E6F}"/>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09730400-9EFB-4D53-B0FE-C674922C2BD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8278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98DE1A-8A6A-4C1A-8F2C-F3173DE762F0}"/>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3DAEF4F9-6AC5-4410-8886-88AD7E258F49}"/>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A62DD6EA-058B-4E9F-B240-F49066EFBD2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EFE6BC0-BBCE-46FB-902B-5B2085014448}"/>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A0D7AEC0-90EC-4024-8DC6-46A63A1D4658}"/>
              </a:ext>
            </a:extLst>
          </p:cNvPr>
          <p:cNvSpPr>
            <a:spLocks noGrp="1"/>
          </p:cNvSpPr>
          <p:nvPr>
            <p:ph idx="1"/>
          </p:nvPr>
        </p:nvSpPr>
        <p:spPr/>
        <p:txBody>
          <a:bodyPr>
            <a:normAutofit fontScale="85000" lnSpcReduction="20000"/>
          </a:bodyPr>
          <a:lstStyle/>
          <a:p>
            <a:r>
              <a:rPr lang="en-US" dirty="0"/>
              <a:t>The degree of reversal difficulty can also be assessed by considering:</a:t>
            </a:r>
          </a:p>
          <a:p>
            <a:pPr lvl="1"/>
            <a:r>
              <a:rPr lang="en-US" dirty="0"/>
              <a:t>Number of governing authorities needing to agree:</a:t>
            </a:r>
          </a:p>
          <a:p>
            <a:pPr lvl="2"/>
            <a:r>
              <a:rPr lang="en-US" dirty="0"/>
              <a:t>multiple governing authorities = high difficulty</a:t>
            </a:r>
          </a:p>
          <a:p>
            <a:pPr lvl="2"/>
            <a:r>
              <a:rPr lang="en-US" dirty="0"/>
              <a:t>single authority = potentially lower difficulty, but depends on the mandate of the authority (e.g., for-profit company easier than government protected area agency)</a:t>
            </a:r>
          </a:p>
          <a:p>
            <a:pPr lvl="1"/>
            <a:r>
              <a:rPr lang="en-US" dirty="0"/>
              <a:t>Primary mandate of governing authority – e.g.,:</a:t>
            </a:r>
          </a:p>
          <a:p>
            <a:pPr lvl="2"/>
            <a:r>
              <a:rPr lang="en-US" dirty="0"/>
              <a:t>Non-profit charitable conservation organization might need to change by-laws and risk charitable status (higher difficulty)</a:t>
            </a:r>
          </a:p>
          <a:p>
            <a:pPr lvl="2"/>
            <a:r>
              <a:rPr lang="en-US" dirty="0"/>
              <a:t>For-profit resource company may only need to change an internal policy or divest itself of property (lower difficulty)</a:t>
            </a:r>
          </a:p>
          <a:p>
            <a:pPr lvl="1"/>
            <a:r>
              <a:rPr lang="en-US" dirty="0"/>
              <a:t>For landowners, whether conservation mechanisms are:</a:t>
            </a:r>
          </a:p>
          <a:p>
            <a:pPr lvl="2"/>
            <a:r>
              <a:rPr lang="en-US" dirty="0"/>
              <a:t>legally binding on them and all subsequent owners (high difficulty)</a:t>
            </a:r>
          </a:p>
          <a:p>
            <a:pPr lvl="2"/>
            <a:r>
              <a:rPr lang="en-US" dirty="0"/>
              <a:t>voluntary measures which require ongoing landowner consent, including ongoing consent of any subsequent owners (low difficulty)</a:t>
            </a:r>
          </a:p>
          <a:p>
            <a:r>
              <a:rPr lang="en-US" dirty="0"/>
              <a:t>The intent of all relevant “Governing Authorities” as it relates to “Long-term” needs to be determined</a:t>
            </a:r>
          </a:p>
          <a:p>
            <a:endParaRPr lang="en-US" dirty="0"/>
          </a:p>
        </p:txBody>
      </p:sp>
    </p:spTree>
    <p:extLst>
      <p:ext uri="{BB962C8B-B14F-4D97-AF65-F5344CB8AC3E}">
        <p14:creationId xmlns:p14="http://schemas.microsoft.com/office/powerpoint/2010/main" val="80267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CE8D-011E-4507-A2DD-D79F60839F80}"/>
              </a:ext>
            </a:extLst>
          </p:cNvPr>
          <p:cNvSpPr>
            <a:spLocks noGrp="1"/>
          </p:cNvSpPr>
          <p:nvPr>
            <p:ph type="title"/>
          </p:nvPr>
        </p:nvSpPr>
        <p:spPr/>
        <p:txBody>
          <a:bodyPr/>
          <a:lstStyle/>
          <a:p>
            <a:r>
              <a:rPr lang="en-US" dirty="0"/>
              <a:t>Criterion: Long-term (PA=OECM)</a:t>
            </a:r>
          </a:p>
        </p:txBody>
      </p:sp>
      <p:sp>
        <p:nvSpPr>
          <p:cNvPr id="3" name="Content Placeholder 2">
            <a:extLst>
              <a:ext uri="{FF2B5EF4-FFF2-40B4-BE49-F238E27FC236}">
                <a16:creationId xmlns:a16="http://schemas.microsoft.com/office/drawing/2014/main" id="{7F75E797-755E-4D2B-BCC0-665680EECDA3}"/>
              </a:ext>
            </a:extLst>
          </p:cNvPr>
          <p:cNvSpPr>
            <a:spLocks noGrp="1"/>
          </p:cNvSpPr>
          <p:nvPr>
            <p:ph idx="1"/>
          </p:nvPr>
        </p:nvSpPr>
        <p:spPr/>
        <p:txBody>
          <a:bodyPr/>
          <a:lstStyle/>
          <a:p>
            <a:r>
              <a:rPr lang="en-US" dirty="0"/>
              <a:t>Where they exist, track records of success or failure of mechanisms or classes of mechanisms should be used to assess long-term durability.</a:t>
            </a:r>
          </a:p>
          <a:p>
            <a:endParaRPr lang="en-US" dirty="0"/>
          </a:p>
        </p:txBody>
      </p:sp>
      <p:grpSp>
        <p:nvGrpSpPr>
          <p:cNvPr id="4" name="Group 3">
            <a:extLst>
              <a:ext uri="{FF2B5EF4-FFF2-40B4-BE49-F238E27FC236}">
                <a16:creationId xmlns:a16="http://schemas.microsoft.com/office/drawing/2014/main" id="{D1F8A440-D7ED-4C1F-8234-194FDB921325}"/>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D7FE6327-04EF-4FDE-B645-64559AE25100}"/>
                </a:ext>
              </a:extLst>
            </p:cNvPr>
            <p:cNvPicPr>
              <a:picLocks noChangeAspect="1"/>
            </p:cNvPicPr>
            <p:nvPr/>
          </p:nvPicPr>
          <p:blipFill rotWithShape="1">
            <a:blip r:embed="rId2"/>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C8DAC696-2D6B-4823-B04E-C97EE2A3289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7486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C1783BC-FA74-4B2F-85A8-E5658A5B819A}"/>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84E23D19-0E21-48AD-9700-6A767AEAC288}"/>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325AFE9-6C36-474E-A725-625638263FF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9033BD03-76EA-4344-BFD7-41DB0C9DFA1C}"/>
              </a:ext>
            </a:extLst>
          </p:cNvPr>
          <p:cNvSpPr>
            <a:spLocks noGrp="1"/>
          </p:cNvSpPr>
          <p:nvPr>
            <p:ph type="title"/>
          </p:nvPr>
        </p:nvSpPr>
        <p:spPr/>
        <p:txBody>
          <a:bodyPr/>
          <a:lstStyle/>
          <a:p>
            <a:r>
              <a:rPr lang="en-US" dirty="0"/>
              <a:t>Criterion: Timing (PA=OECM)</a:t>
            </a:r>
          </a:p>
        </p:txBody>
      </p:sp>
      <p:sp>
        <p:nvSpPr>
          <p:cNvPr id="3" name="Content Placeholder 2">
            <a:extLst>
              <a:ext uri="{FF2B5EF4-FFF2-40B4-BE49-F238E27FC236}">
                <a16:creationId xmlns:a16="http://schemas.microsoft.com/office/drawing/2014/main" id="{EDA66BB8-B3D9-42DD-97C0-5C9ACEF9B27C}"/>
              </a:ext>
            </a:extLst>
          </p:cNvPr>
          <p:cNvSpPr>
            <a:spLocks noGrp="1"/>
          </p:cNvSpPr>
          <p:nvPr>
            <p:ph idx="1"/>
          </p:nvPr>
        </p:nvSpPr>
        <p:spPr/>
        <p:txBody>
          <a:bodyPr>
            <a:normAutofit/>
          </a:bodyPr>
          <a:lstStyle/>
          <a:p>
            <a:r>
              <a:rPr lang="en-US" dirty="0"/>
              <a:t>The mechanisms effecting conservation should be in effect year-round for both protected areas and </a:t>
            </a:r>
            <a:r>
              <a:rPr lang="en-US" dirty="0" err="1"/>
              <a:t>OECMs</a:t>
            </a:r>
            <a:r>
              <a:rPr lang="en-US" dirty="0"/>
              <a:t>.</a:t>
            </a:r>
          </a:p>
          <a:p>
            <a:r>
              <a:rPr lang="en-US" dirty="0"/>
              <a:t>Measures that only provide protection during part of the year and potentially allow for environmental degradation the rest of the year do not, on their own, achieve in-situ conservation of biodiversity. </a:t>
            </a:r>
          </a:p>
          <a:p>
            <a:r>
              <a:rPr lang="en-US" dirty="0"/>
              <a:t>In some cases, seasonal mechanisms (e.g., a seasonal hunting closure) may be ‘stacked’ with other mechanisms that combine to provide year-round in-situ conservation of biodiversity. </a:t>
            </a:r>
          </a:p>
          <a:p>
            <a:r>
              <a:rPr lang="en-US" dirty="0"/>
              <a:t>In such cases, the “mechanism” to be evaluated is the ‘stack’ – all mechanisms taken together.</a:t>
            </a:r>
          </a:p>
          <a:p>
            <a:endParaRPr lang="en-US" dirty="0"/>
          </a:p>
        </p:txBody>
      </p:sp>
    </p:spTree>
    <p:extLst>
      <p:ext uri="{BB962C8B-B14F-4D97-AF65-F5344CB8AC3E}">
        <p14:creationId xmlns:p14="http://schemas.microsoft.com/office/powerpoint/2010/main" val="354373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74AAF5B-9C93-4A2D-B0D1-33B7F064F667}"/>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DBA332BE-F016-4F20-B93C-3861CFABE009}"/>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BA22DE76-13D4-41FC-B83A-FE7913D09DA7}"/>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EDCD6AF-0FFE-47F3-A30A-E23A03B789D1}"/>
              </a:ext>
            </a:extLst>
          </p:cNvPr>
          <p:cNvSpPr>
            <a:spLocks noGrp="1"/>
          </p:cNvSpPr>
          <p:nvPr>
            <p:ph type="title"/>
          </p:nvPr>
        </p:nvSpPr>
        <p:spPr/>
        <p:txBody>
          <a:bodyPr/>
          <a:lstStyle/>
          <a:p>
            <a:r>
              <a:rPr lang="en-US" dirty="0"/>
              <a:t>Criterion: Timing (PA=OECM)</a:t>
            </a:r>
          </a:p>
        </p:txBody>
      </p:sp>
      <p:sp>
        <p:nvSpPr>
          <p:cNvPr id="3" name="Content Placeholder 2">
            <a:extLst>
              <a:ext uri="{FF2B5EF4-FFF2-40B4-BE49-F238E27FC236}">
                <a16:creationId xmlns:a16="http://schemas.microsoft.com/office/drawing/2014/main" id="{4ED2E9EF-FB58-4717-BEBC-4D850961797A}"/>
              </a:ext>
            </a:extLst>
          </p:cNvPr>
          <p:cNvSpPr>
            <a:spLocks noGrp="1"/>
          </p:cNvSpPr>
          <p:nvPr>
            <p:ph idx="1"/>
          </p:nvPr>
        </p:nvSpPr>
        <p:spPr/>
        <p:txBody>
          <a:bodyPr>
            <a:normAutofit/>
          </a:bodyPr>
          <a:lstStyle/>
          <a:p>
            <a:r>
              <a:rPr lang="en-US" dirty="0"/>
              <a:t>“Seasonal measures” should not be confused with measures that lack sufficient scope, primacy, effectiveness, or governance authority to effectively conserve biodiversity.</a:t>
            </a:r>
          </a:p>
          <a:p>
            <a:r>
              <a:rPr lang="en-US" dirty="0"/>
              <a:t>For example, a seasonal hunting closure may have no effect on land use, so in addition to not being in place year-round, it may lack: </a:t>
            </a:r>
          </a:p>
          <a:p>
            <a:pPr lvl="1"/>
            <a:r>
              <a:rPr lang="en-US" dirty="0"/>
              <a:t>sufficient scope of objectives (to conserve biodiversity as a whole)</a:t>
            </a:r>
          </a:p>
          <a:p>
            <a:pPr lvl="1"/>
            <a:r>
              <a:rPr lang="en-US" dirty="0"/>
              <a:t>sufficient ability to prevent/control/manage activities which could degrade biodiversity (Effective Means 1 &amp; 2)</a:t>
            </a:r>
          </a:p>
          <a:p>
            <a:pPr lvl="1"/>
            <a:r>
              <a:rPr lang="en-US" dirty="0"/>
              <a:t>sufficient commitment from all relevant governing authorities (e.g., private landowner, mining agency &amp; rightsholders, etc.) to objectives consistent with long-term in-situ conservation of biodiversity</a:t>
            </a:r>
          </a:p>
        </p:txBody>
      </p:sp>
    </p:spTree>
    <p:extLst>
      <p:ext uri="{BB962C8B-B14F-4D97-AF65-F5344CB8AC3E}">
        <p14:creationId xmlns:p14="http://schemas.microsoft.com/office/powerpoint/2010/main" val="1389430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5021D56-0570-4D43-BD81-2413AE9A8809}"/>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7AFF0375-243C-461B-9BD3-725BDC42B40C}"/>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DCA240D8-977C-46CF-B5ED-C3783FBE6A7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2A246B0B-7221-4722-B46C-C58010E1781C}"/>
              </a:ext>
            </a:extLst>
          </p:cNvPr>
          <p:cNvSpPr>
            <a:spLocks noGrp="1"/>
          </p:cNvSpPr>
          <p:nvPr>
            <p:ph type="title"/>
          </p:nvPr>
        </p:nvSpPr>
        <p:spPr/>
        <p:txBody>
          <a:bodyPr/>
          <a:lstStyle/>
          <a:p>
            <a:r>
              <a:rPr lang="en-US" dirty="0"/>
              <a:t>Criterion: Primacy of Objectives (</a:t>
            </a:r>
            <a:r>
              <a:rPr lang="en-US" dirty="0" err="1"/>
              <a:t>PA≠OECM</a:t>
            </a:r>
            <a:r>
              <a:rPr lang="en-US" dirty="0"/>
              <a:t>)</a:t>
            </a:r>
          </a:p>
        </p:txBody>
      </p:sp>
      <p:sp>
        <p:nvSpPr>
          <p:cNvPr id="3" name="Content Placeholder 2">
            <a:extLst>
              <a:ext uri="{FF2B5EF4-FFF2-40B4-BE49-F238E27FC236}">
                <a16:creationId xmlns:a16="http://schemas.microsoft.com/office/drawing/2014/main" id="{D71E1A62-B718-488C-BC8A-DCC215641DD4}"/>
              </a:ext>
            </a:extLst>
          </p:cNvPr>
          <p:cNvSpPr>
            <a:spLocks noGrp="1"/>
          </p:cNvSpPr>
          <p:nvPr>
            <p:ph idx="1"/>
          </p:nvPr>
        </p:nvSpPr>
        <p:spPr/>
        <p:txBody>
          <a:bodyPr>
            <a:normAutofit fontScale="92500" lnSpcReduction="10000"/>
          </a:bodyPr>
          <a:lstStyle/>
          <a:p>
            <a:r>
              <a:rPr lang="en-US" dirty="0"/>
              <a:t>Protected area: </a:t>
            </a:r>
          </a:p>
          <a:p>
            <a:pPr lvl="1"/>
            <a:r>
              <a:rPr lang="en-US" dirty="0"/>
              <a:t>must have nature conservation objectives, and these must be primary and overriding in cases of conflict with other objectives (IUCN 2008). </a:t>
            </a:r>
          </a:p>
          <a:p>
            <a:r>
              <a:rPr lang="en-US" dirty="0"/>
              <a:t>OECM:</a:t>
            </a:r>
          </a:p>
          <a:p>
            <a:pPr lvl="1"/>
            <a:r>
              <a:rPr lang="en-US" dirty="0"/>
              <a:t> must have objectives which, regardless of their purpose, must not conflict with the in-situ conservation of biodiversity. </a:t>
            </a:r>
          </a:p>
          <a:p>
            <a:r>
              <a:rPr lang="en-US" dirty="0" err="1"/>
              <a:t>PAs</a:t>
            </a:r>
            <a:r>
              <a:rPr lang="en-US" dirty="0"/>
              <a:t> must have primary conservation objectives while </a:t>
            </a:r>
            <a:r>
              <a:rPr lang="en-US" dirty="0" err="1"/>
              <a:t>OECMs</a:t>
            </a:r>
            <a:r>
              <a:rPr lang="en-US" dirty="0"/>
              <a:t> must deliver the effective in-situ conservation of biodiversity, regardless of their objectives. </a:t>
            </a:r>
          </a:p>
          <a:p>
            <a:r>
              <a:rPr lang="en-US" dirty="0"/>
              <a:t>Areas that are simply intact for the time being, without any objectives, governance, and management to ensure long-term in-situ conservation, will fall short on “primacy” and several other criteria. </a:t>
            </a:r>
          </a:p>
          <a:p>
            <a:endParaRPr lang="en-US" dirty="0"/>
          </a:p>
          <a:p>
            <a:endParaRPr lang="en-US" dirty="0"/>
          </a:p>
        </p:txBody>
      </p:sp>
    </p:spTree>
    <p:extLst>
      <p:ext uri="{BB962C8B-B14F-4D97-AF65-F5344CB8AC3E}">
        <p14:creationId xmlns:p14="http://schemas.microsoft.com/office/powerpoint/2010/main" val="2279930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D6FC8C7-4CFF-40DA-8BCC-B7CB59B271BE}"/>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CD2BA4C5-AD49-47D9-8BE9-6CD7C026ED5A}"/>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CF01FA33-278D-4CD0-8176-4B9495F4783F}"/>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123F586-8AD3-4146-82B7-E747F60ABE85}"/>
              </a:ext>
            </a:extLst>
          </p:cNvPr>
          <p:cNvSpPr>
            <a:spLocks noGrp="1"/>
          </p:cNvSpPr>
          <p:nvPr>
            <p:ph type="title"/>
          </p:nvPr>
        </p:nvSpPr>
        <p:spPr/>
        <p:txBody>
          <a:bodyPr/>
          <a:lstStyle/>
          <a:p>
            <a:r>
              <a:rPr lang="en-US" dirty="0"/>
              <a:t>Criterion: Primacy of Objectives (</a:t>
            </a:r>
            <a:r>
              <a:rPr lang="en-US" dirty="0" err="1"/>
              <a:t>PA≠OECM</a:t>
            </a:r>
            <a:r>
              <a:rPr lang="en-US" dirty="0"/>
              <a:t>)</a:t>
            </a:r>
          </a:p>
        </p:txBody>
      </p:sp>
      <p:sp>
        <p:nvSpPr>
          <p:cNvPr id="3" name="Content Placeholder 2">
            <a:extLst>
              <a:ext uri="{FF2B5EF4-FFF2-40B4-BE49-F238E27FC236}">
                <a16:creationId xmlns:a16="http://schemas.microsoft.com/office/drawing/2014/main" id="{60F3EBCD-C6D1-4C82-BFB8-B7ECAD95857B}"/>
              </a:ext>
            </a:extLst>
          </p:cNvPr>
          <p:cNvSpPr>
            <a:spLocks noGrp="1"/>
          </p:cNvSpPr>
          <p:nvPr>
            <p:ph idx="1"/>
          </p:nvPr>
        </p:nvSpPr>
        <p:spPr/>
        <p:txBody>
          <a:bodyPr>
            <a:normAutofit lnSpcReduction="10000"/>
          </a:bodyPr>
          <a:lstStyle/>
          <a:p>
            <a:r>
              <a:rPr lang="en-US" dirty="0"/>
              <a:t>It is not always clear which objectives have primacy and when, and whether all relevant governing authorities are in agreement:</a:t>
            </a:r>
          </a:p>
          <a:p>
            <a:pPr lvl="1"/>
            <a:r>
              <a:rPr lang="en-US" dirty="0"/>
              <a:t>not all objectives for an area may be stated in governing documents;</a:t>
            </a:r>
          </a:p>
          <a:p>
            <a:pPr lvl="1"/>
            <a:r>
              <a:rPr lang="en-US" dirty="0"/>
              <a:t>priorities among competing objectives may not be clear. </a:t>
            </a:r>
          </a:p>
          <a:p>
            <a:pPr lvl="1"/>
            <a:endParaRPr lang="en-US" dirty="0"/>
          </a:p>
          <a:p>
            <a:r>
              <a:rPr lang="en-US" dirty="0"/>
              <a:t>Evaluators of potential protected areas and </a:t>
            </a:r>
            <a:r>
              <a:rPr lang="en-US" dirty="0" err="1"/>
              <a:t>OECMs</a:t>
            </a:r>
            <a:r>
              <a:rPr lang="en-US" dirty="0"/>
              <a:t> should be alert for:</a:t>
            </a:r>
          </a:p>
          <a:p>
            <a:pPr lvl="1"/>
            <a:r>
              <a:rPr lang="en-US" dirty="0"/>
              <a:t>inconsistencies between stated objectives and the type and scale of activities allowed (i.e., stated objectives and evident intent are contradictory); and</a:t>
            </a:r>
          </a:p>
          <a:p>
            <a:pPr lvl="1"/>
            <a:r>
              <a:rPr lang="en-US" dirty="0"/>
              <a:t>situations where different governing authorities place primacy on different and conflicting objectives.</a:t>
            </a:r>
          </a:p>
        </p:txBody>
      </p:sp>
    </p:spTree>
    <p:extLst>
      <p:ext uri="{BB962C8B-B14F-4D97-AF65-F5344CB8AC3E}">
        <p14:creationId xmlns:p14="http://schemas.microsoft.com/office/powerpoint/2010/main" val="1711010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45C409-F277-4AF5-928E-F05A396EE195}"/>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6E6668FB-F85D-4E8A-A08C-D5827093FE82}"/>
                </a:ext>
              </a:extLst>
            </p:cNvPr>
            <p:cNvPicPr>
              <a:picLocks noChangeAspect="1"/>
            </p:cNvPicPr>
            <p:nvPr/>
          </p:nvPicPr>
          <p:blipFill rotWithShape="1">
            <a:blip r:embed="rId2"/>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0387AB13-4447-45DD-8B8B-F6F218ADBD5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EDBF6FB2-A2DD-4DFB-990E-8D9A77A477F4}"/>
              </a:ext>
            </a:extLst>
          </p:cNvPr>
          <p:cNvSpPr>
            <a:spLocks noGrp="1"/>
          </p:cNvSpPr>
          <p:nvPr>
            <p:ph type="title"/>
          </p:nvPr>
        </p:nvSpPr>
        <p:spPr/>
        <p:txBody>
          <a:bodyPr/>
          <a:lstStyle/>
          <a:p>
            <a:r>
              <a:rPr lang="en-US" dirty="0"/>
              <a:t>Additional Key Terms</a:t>
            </a:r>
          </a:p>
        </p:txBody>
      </p:sp>
      <p:sp>
        <p:nvSpPr>
          <p:cNvPr id="3" name="Content Placeholder 2">
            <a:extLst>
              <a:ext uri="{FF2B5EF4-FFF2-40B4-BE49-F238E27FC236}">
                <a16:creationId xmlns:a16="http://schemas.microsoft.com/office/drawing/2014/main" id="{7B32F585-6009-4BB0-83B4-AC0CB6745071}"/>
              </a:ext>
            </a:extLst>
          </p:cNvPr>
          <p:cNvSpPr>
            <a:spLocks noGrp="1"/>
          </p:cNvSpPr>
          <p:nvPr>
            <p:ph idx="1"/>
          </p:nvPr>
        </p:nvSpPr>
        <p:spPr/>
        <p:txBody>
          <a:bodyPr>
            <a:normAutofit/>
          </a:bodyPr>
          <a:lstStyle/>
          <a:p>
            <a:r>
              <a:rPr lang="en-US" dirty="0"/>
              <a:t>Governing authorities: </a:t>
            </a:r>
          </a:p>
          <a:p>
            <a:pPr lvl="1"/>
            <a:r>
              <a:rPr lang="en-US" dirty="0"/>
              <a:t>Agencies, institutions, individuals, Indigenous governments or organizations, not-for profit organizations, corporations, communal groups, or other bodies which have [some or all] decision-making authority for an area.</a:t>
            </a:r>
          </a:p>
          <a:p>
            <a:pPr lvl="1"/>
            <a:r>
              <a:rPr lang="en-US" dirty="0"/>
              <a:t>“Relevant” governing authorities are those whose decisions or actions could affect the ability of the area to effectively conserve biodiversity over the long term.</a:t>
            </a:r>
          </a:p>
          <a:p>
            <a:pPr lvl="1"/>
            <a:r>
              <a:rPr lang="en-US" dirty="0"/>
              <a:t>“Primary” governing authorities are those responsible for the day-to-day governance of the area</a:t>
            </a:r>
          </a:p>
          <a:p>
            <a:pPr lvl="1"/>
            <a:r>
              <a:rPr lang="en-US" dirty="0"/>
              <a:t>“Management authorities” are entities responsible for the day-to-day management and operations of the area. May be the same as primary governing authorities</a:t>
            </a:r>
          </a:p>
          <a:p>
            <a:endParaRPr lang="en-US" dirty="0"/>
          </a:p>
        </p:txBody>
      </p:sp>
    </p:spTree>
    <p:extLst>
      <p:ext uri="{BB962C8B-B14F-4D97-AF65-F5344CB8AC3E}">
        <p14:creationId xmlns:p14="http://schemas.microsoft.com/office/powerpoint/2010/main" val="1532551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F7BF67-EF58-4CB3-AF51-573E746C3F8D}"/>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005A867F-443A-4609-9D51-C8876B3DBC4E}"/>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2C7CB72-D734-4EAB-B3A4-4C52090F990B}"/>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219EA98-F94D-4E5F-9106-5D7382DC5E2C}"/>
              </a:ext>
            </a:extLst>
          </p:cNvPr>
          <p:cNvSpPr>
            <a:spLocks noGrp="1"/>
          </p:cNvSpPr>
          <p:nvPr>
            <p:ph type="title"/>
          </p:nvPr>
        </p:nvSpPr>
        <p:spPr/>
        <p:txBody>
          <a:bodyPr/>
          <a:lstStyle/>
          <a:p>
            <a:r>
              <a:rPr lang="en-US" dirty="0"/>
              <a:t>Criterion: Primacy of Objectives (</a:t>
            </a:r>
            <a:r>
              <a:rPr lang="en-US" dirty="0" err="1"/>
              <a:t>PA≠OECM</a:t>
            </a:r>
            <a:r>
              <a:rPr lang="en-US" dirty="0"/>
              <a:t>)</a:t>
            </a:r>
          </a:p>
        </p:txBody>
      </p:sp>
      <p:sp>
        <p:nvSpPr>
          <p:cNvPr id="3" name="Content Placeholder 2">
            <a:extLst>
              <a:ext uri="{FF2B5EF4-FFF2-40B4-BE49-F238E27FC236}">
                <a16:creationId xmlns:a16="http://schemas.microsoft.com/office/drawing/2014/main" id="{15F19B2F-6A6B-45C6-A49F-8E33B43D69CF}"/>
              </a:ext>
            </a:extLst>
          </p:cNvPr>
          <p:cNvSpPr>
            <a:spLocks noGrp="1"/>
          </p:cNvSpPr>
          <p:nvPr>
            <p:ph idx="1"/>
          </p:nvPr>
        </p:nvSpPr>
        <p:spPr/>
        <p:txBody>
          <a:bodyPr>
            <a:normAutofit fontScale="77500" lnSpcReduction="20000"/>
          </a:bodyPr>
          <a:lstStyle/>
          <a:p>
            <a:r>
              <a:rPr lang="en-US" dirty="0"/>
              <a:t>Inconsistencies between stated objectives and evident intent suggest that there may be implied objectives whose primacy relative to nature conservation must be determined. </a:t>
            </a:r>
          </a:p>
          <a:p>
            <a:r>
              <a:rPr lang="en-US" dirty="0"/>
              <a:t>It may require careful scrutiny of:</a:t>
            </a:r>
          </a:p>
          <a:p>
            <a:pPr lvl="1"/>
            <a:r>
              <a:rPr lang="en-US" dirty="0"/>
              <a:t>legal basis</a:t>
            </a:r>
          </a:p>
          <a:p>
            <a:pPr lvl="1"/>
            <a:r>
              <a:rPr lang="en-US" dirty="0"/>
              <a:t>policies</a:t>
            </a:r>
          </a:p>
          <a:p>
            <a:pPr lvl="1"/>
            <a:r>
              <a:rPr lang="en-US" dirty="0"/>
              <a:t>management documents</a:t>
            </a:r>
          </a:p>
          <a:p>
            <a:pPr lvl="1"/>
            <a:r>
              <a:rPr lang="en-US" dirty="0"/>
              <a:t>operational practices</a:t>
            </a:r>
          </a:p>
          <a:p>
            <a:pPr lvl="1"/>
            <a:r>
              <a:rPr lang="en-US" dirty="0"/>
              <a:t>discussions with all relevant governing authorities </a:t>
            </a:r>
          </a:p>
          <a:p>
            <a:pPr marL="0" indent="0">
              <a:buNone/>
            </a:pPr>
            <a:r>
              <a:rPr lang="en-US" dirty="0"/>
              <a:t>	to understand the degree to which objectives compatible with conservation 	prevail in cases of conflict</a:t>
            </a:r>
          </a:p>
          <a:p>
            <a:r>
              <a:rPr lang="en-US" dirty="0"/>
              <a:t>For </a:t>
            </a:r>
            <a:r>
              <a:rPr lang="en-US" dirty="0" err="1"/>
              <a:t>OECMs</a:t>
            </a:r>
            <a:r>
              <a:rPr lang="en-US" dirty="0"/>
              <a:t>, the primacy of objectives compatible with conservation must be expected to endure. This requires consideration of both whether the primary objectives, and the means of achieving them, are stable and unlikely to change in ways that conflict with biodiversity conservation.</a:t>
            </a:r>
          </a:p>
        </p:txBody>
      </p:sp>
    </p:spTree>
    <p:extLst>
      <p:ext uri="{BB962C8B-B14F-4D97-AF65-F5344CB8AC3E}">
        <p14:creationId xmlns:p14="http://schemas.microsoft.com/office/powerpoint/2010/main" val="398703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47E4188-2984-4BCA-8BB5-29D08B008681}"/>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AF21C467-121C-42FA-9058-738E7328F9DE}"/>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FDC45D7D-8339-443E-9E94-B9631D5B8F3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DE9D3524-9904-4A52-AC48-2153F05B2A6E}"/>
              </a:ext>
            </a:extLst>
          </p:cNvPr>
          <p:cNvSpPr>
            <a:spLocks noGrp="1"/>
          </p:cNvSpPr>
          <p:nvPr>
            <p:ph type="title"/>
          </p:nvPr>
        </p:nvSpPr>
        <p:spPr/>
        <p:txBody>
          <a:bodyPr/>
          <a:lstStyle/>
          <a:p>
            <a:r>
              <a:rPr lang="en-US" dirty="0"/>
              <a:t>Criterion: Primacy of Objectives (</a:t>
            </a:r>
            <a:r>
              <a:rPr lang="en-US" dirty="0" err="1"/>
              <a:t>PA≠OECM</a:t>
            </a:r>
            <a:r>
              <a:rPr lang="en-US" dirty="0"/>
              <a:t>)</a:t>
            </a:r>
          </a:p>
        </p:txBody>
      </p:sp>
      <p:sp>
        <p:nvSpPr>
          <p:cNvPr id="3" name="Content Placeholder 2">
            <a:extLst>
              <a:ext uri="{FF2B5EF4-FFF2-40B4-BE49-F238E27FC236}">
                <a16:creationId xmlns:a16="http://schemas.microsoft.com/office/drawing/2014/main" id="{64C614D7-8950-4103-B6F4-E1F1A1ED77B8}"/>
              </a:ext>
            </a:extLst>
          </p:cNvPr>
          <p:cNvSpPr>
            <a:spLocks noGrp="1"/>
          </p:cNvSpPr>
          <p:nvPr>
            <p:ph idx="1"/>
          </p:nvPr>
        </p:nvSpPr>
        <p:spPr/>
        <p:txBody>
          <a:bodyPr>
            <a:normAutofit/>
          </a:bodyPr>
          <a:lstStyle/>
          <a:p>
            <a:r>
              <a:rPr lang="en-US" dirty="0"/>
              <a:t>For example:</a:t>
            </a:r>
          </a:p>
          <a:p>
            <a:pPr lvl="1"/>
            <a:r>
              <a:rPr lang="en-US" dirty="0"/>
              <a:t>an area whose objective of drinking water supply is achieved by maintaining intact natural forest cover and limiting human access may meet the primacy criterion (if the “long-term” criterion is satisfied)</a:t>
            </a:r>
          </a:p>
          <a:p>
            <a:pPr lvl="1"/>
            <a:r>
              <a:rPr lang="en-US" dirty="0"/>
              <a:t>an area whose objective of drinking water supply is achieved by forestry management practices designed to limit organics and loss of water to evapotranspiration would not meet the primacy criterion</a:t>
            </a:r>
          </a:p>
          <a:p>
            <a:pPr lvl="1"/>
            <a:r>
              <a:rPr lang="en-US" dirty="0"/>
              <a:t>an area whose objectives are currently met by maintaining an intact ecosystem, but which could also be met by management interventions that compromise biodiversity, should be carefully assessed to determine the likelihood that a compatible management regime will continue</a:t>
            </a:r>
          </a:p>
          <a:p>
            <a:endParaRPr lang="en-US" dirty="0"/>
          </a:p>
        </p:txBody>
      </p:sp>
    </p:spTree>
    <p:extLst>
      <p:ext uri="{BB962C8B-B14F-4D97-AF65-F5344CB8AC3E}">
        <p14:creationId xmlns:p14="http://schemas.microsoft.com/office/powerpoint/2010/main" val="2956583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95EB-817A-4BD9-ADC8-5F97595EE00C}"/>
              </a:ext>
            </a:extLst>
          </p:cNvPr>
          <p:cNvSpPr>
            <a:spLocks noGrp="1"/>
          </p:cNvSpPr>
          <p:nvPr>
            <p:ph type="title"/>
          </p:nvPr>
        </p:nvSpPr>
        <p:spPr/>
        <p:txBody>
          <a:bodyPr/>
          <a:lstStyle/>
          <a:p>
            <a:r>
              <a:rPr lang="en-US" dirty="0"/>
              <a:t>Criterion: Scope of Objectives (</a:t>
            </a:r>
            <a:r>
              <a:rPr lang="en-US" dirty="0" err="1"/>
              <a:t>PA≠OECM</a:t>
            </a:r>
            <a:r>
              <a:rPr lang="en-US" dirty="0"/>
              <a:t>)</a:t>
            </a:r>
          </a:p>
        </p:txBody>
      </p:sp>
      <p:sp>
        <p:nvSpPr>
          <p:cNvPr id="3" name="Content Placeholder 2">
            <a:extLst>
              <a:ext uri="{FF2B5EF4-FFF2-40B4-BE49-F238E27FC236}">
                <a16:creationId xmlns:a16="http://schemas.microsoft.com/office/drawing/2014/main" id="{E1F26182-FC95-4198-880C-FAEE2782E32B}"/>
              </a:ext>
            </a:extLst>
          </p:cNvPr>
          <p:cNvSpPr>
            <a:spLocks noGrp="1"/>
          </p:cNvSpPr>
          <p:nvPr>
            <p:ph idx="1"/>
          </p:nvPr>
        </p:nvSpPr>
        <p:spPr/>
        <p:txBody>
          <a:bodyPr>
            <a:normAutofit lnSpcReduction="10000"/>
          </a:bodyPr>
          <a:lstStyle/>
          <a:p>
            <a:r>
              <a:rPr lang="en-US" dirty="0"/>
              <a:t>The in-situ conservation of biodiversity as defined by the CBD refers to the protection/conservation of ecosystems, natural habitats and/or species in their natural surroundings. </a:t>
            </a:r>
          </a:p>
          <a:p>
            <a:r>
              <a:rPr lang="en-US" dirty="0"/>
              <a:t>For protected areas, there must be objectives for the conservation of biodiversity as a whole, or for conservation of a subset of biodiversity or Indigenous values that is accomplished through the in-situ conservation of biodiversity. </a:t>
            </a:r>
          </a:p>
          <a:p>
            <a:r>
              <a:rPr lang="en-US" dirty="0"/>
              <a:t>For </a:t>
            </a:r>
            <a:r>
              <a:rPr lang="en-US" dirty="0" err="1"/>
              <a:t>OECMs</a:t>
            </a:r>
            <a:r>
              <a:rPr lang="en-US" dirty="0"/>
              <a:t>, the area may or may not have objectives for the conservation of biodiversity, but objectives must exist, and they must be consistent, whether intentionally or otherwise, with the in-situ conservation of biodiversity. </a:t>
            </a:r>
          </a:p>
          <a:p>
            <a:endParaRPr lang="en-US" dirty="0"/>
          </a:p>
        </p:txBody>
      </p:sp>
      <p:grpSp>
        <p:nvGrpSpPr>
          <p:cNvPr id="4" name="Group 3">
            <a:extLst>
              <a:ext uri="{FF2B5EF4-FFF2-40B4-BE49-F238E27FC236}">
                <a16:creationId xmlns:a16="http://schemas.microsoft.com/office/drawing/2014/main" id="{D6FFF24C-4B3E-470A-BB21-870762FBCECE}"/>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899880E6-098B-49CB-83D4-D1EE09F7AA2D}"/>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6797F53B-4B7F-47D0-AA32-2E0BF88A46E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265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E113-34FF-4D29-BF90-B3DFFCD2E9D2}"/>
              </a:ext>
            </a:extLst>
          </p:cNvPr>
          <p:cNvSpPr>
            <a:spLocks noGrp="1"/>
          </p:cNvSpPr>
          <p:nvPr>
            <p:ph type="title"/>
          </p:nvPr>
        </p:nvSpPr>
        <p:spPr/>
        <p:txBody>
          <a:bodyPr/>
          <a:lstStyle/>
          <a:p>
            <a:r>
              <a:rPr lang="en-US" dirty="0"/>
              <a:t>Criterion: Scope of Objectives (</a:t>
            </a:r>
            <a:r>
              <a:rPr lang="en-US" dirty="0" err="1"/>
              <a:t>PA≠OECM</a:t>
            </a:r>
            <a:r>
              <a:rPr lang="en-US" dirty="0"/>
              <a:t>)</a:t>
            </a:r>
          </a:p>
        </p:txBody>
      </p:sp>
      <p:sp>
        <p:nvSpPr>
          <p:cNvPr id="3" name="Content Placeholder 2">
            <a:extLst>
              <a:ext uri="{FF2B5EF4-FFF2-40B4-BE49-F238E27FC236}">
                <a16:creationId xmlns:a16="http://schemas.microsoft.com/office/drawing/2014/main" id="{FDEF075A-0C5C-4F7C-B0C7-766ADD48F108}"/>
              </a:ext>
            </a:extLst>
          </p:cNvPr>
          <p:cNvSpPr>
            <a:spLocks noGrp="1"/>
          </p:cNvSpPr>
          <p:nvPr>
            <p:ph idx="1"/>
          </p:nvPr>
        </p:nvSpPr>
        <p:spPr/>
        <p:txBody>
          <a:bodyPr>
            <a:normAutofit fontScale="92500" lnSpcReduction="10000"/>
          </a:bodyPr>
          <a:lstStyle/>
          <a:p>
            <a:r>
              <a:rPr lang="en-US" dirty="0"/>
              <a:t>In some instances, objectives may focus on a selected subset of biodiversity, such as an endangered species or a habitat type. </a:t>
            </a:r>
          </a:p>
          <a:p>
            <a:r>
              <a:rPr lang="en-US" dirty="0"/>
              <a:t>Such areas may or may not meet criteria for protected areas or </a:t>
            </a:r>
            <a:r>
              <a:rPr lang="en-US" dirty="0" err="1"/>
              <a:t>OECMs</a:t>
            </a:r>
            <a:r>
              <a:rPr lang="en-US" dirty="0"/>
              <a:t>, depending on the circumstances. </a:t>
            </a:r>
          </a:p>
          <a:p>
            <a:r>
              <a:rPr lang="en-US" dirty="0"/>
              <a:t>If the conservation approach to an area </a:t>
            </a:r>
            <a:r>
              <a:rPr lang="en-US" dirty="0" err="1"/>
              <a:t>harbouring</a:t>
            </a:r>
            <a:r>
              <a:rPr lang="en-US" dirty="0"/>
              <a:t> an endangered species is to protect both the species and the ecosystem of which it is a part, the site may be a protected area or OECM. </a:t>
            </a:r>
          </a:p>
          <a:p>
            <a:r>
              <a:rPr lang="en-US" dirty="0"/>
              <a:t>However, if the approach is to protect only a small subset of biodiversity (e.g., burrowing owls and their burrows) while allowing other components of the ecosystem to be compromised, the site is not a protected area or an OECM. </a:t>
            </a:r>
          </a:p>
          <a:p>
            <a:endParaRPr lang="en-US" dirty="0"/>
          </a:p>
        </p:txBody>
      </p:sp>
      <p:grpSp>
        <p:nvGrpSpPr>
          <p:cNvPr id="4" name="Group 3">
            <a:extLst>
              <a:ext uri="{FF2B5EF4-FFF2-40B4-BE49-F238E27FC236}">
                <a16:creationId xmlns:a16="http://schemas.microsoft.com/office/drawing/2014/main" id="{776650F0-3FA8-435B-87D7-9FA889DCDBF2}"/>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63FFAE30-9B31-461F-99B6-8CEE56B84A71}"/>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F709C6F3-5B4B-4DD9-86D8-E448BF7F9D4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46995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417272C-DC7D-401A-ADE9-79127A8BD51B}"/>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C2D30B9D-89C1-4762-88BF-44561971B6B0}"/>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463A664A-1A04-453D-B175-9DA967B69B7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1BE4F2A6-249E-4C7F-BC89-0036DCF04791}"/>
              </a:ext>
            </a:extLst>
          </p:cNvPr>
          <p:cNvSpPr>
            <a:spLocks noGrp="1"/>
          </p:cNvSpPr>
          <p:nvPr>
            <p:ph type="title"/>
          </p:nvPr>
        </p:nvSpPr>
        <p:spPr/>
        <p:txBody>
          <a:bodyPr/>
          <a:lstStyle/>
          <a:p>
            <a:r>
              <a:rPr lang="en-US" dirty="0"/>
              <a:t>Criterion: Scope of Objectives (</a:t>
            </a:r>
            <a:r>
              <a:rPr lang="en-US" dirty="0" err="1"/>
              <a:t>PA≠OECM</a:t>
            </a:r>
            <a:r>
              <a:rPr lang="en-US" dirty="0"/>
              <a:t>)</a:t>
            </a:r>
          </a:p>
        </p:txBody>
      </p:sp>
      <p:sp>
        <p:nvSpPr>
          <p:cNvPr id="3" name="Content Placeholder 2">
            <a:extLst>
              <a:ext uri="{FF2B5EF4-FFF2-40B4-BE49-F238E27FC236}">
                <a16:creationId xmlns:a16="http://schemas.microsoft.com/office/drawing/2014/main" id="{99480F1C-10EC-43E1-A98D-FE16DE747422}"/>
              </a:ext>
            </a:extLst>
          </p:cNvPr>
          <p:cNvSpPr>
            <a:spLocks noGrp="1"/>
          </p:cNvSpPr>
          <p:nvPr>
            <p:ph idx="1"/>
          </p:nvPr>
        </p:nvSpPr>
        <p:spPr/>
        <p:txBody>
          <a:bodyPr>
            <a:normAutofit/>
          </a:bodyPr>
          <a:lstStyle/>
          <a:p>
            <a:r>
              <a:rPr lang="en-US" dirty="0"/>
              <a:t>In other cases, the objectives of the area may be to conserve Indigenous cultural practices and values that are not exclusively limited to biodiversity. </a:t>
            </a:r>
          </a:p>
          <a:p>
            <a:r>
              <a:rPr lang="en-US" dirty="0"/>
              <a:t>Indigenous traditions and cultural practices, grounded in Indigenous knowledge systems, are interwoven with Indigenous approaches to managing ecosystems and reflect the reciprocal relationship between Indigenous Peoples and the environment. </a:t>
            </a:r>
          </a:p>
          <a:p>
            <a:r>
              <a:rPr lang="en-US" dirty="0"/>
              <a:t>This means that protecting Indigenous cultural practices and values in Canada in many cases can only be achieved through the protection of biodiversity as a whole. </a:t>
            </a:r>
          </a:p>
          <a:p>
            <a:endParaRPr lang="en-US" dirty="0"/>
          </a:p>
        </p:txBody>
      </p:sp>
    </p:spTree>
    <p:extLst>
      <p:ext uri="{BB962C8B-B14F-4D97-AF65-F5344CB8AC3E}">
        <p14:creationId xmlns:p14="http://schemas.microsoft.com/office/powerpoint/2010/main" val="51997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37BF-CE71-452D-92D8-CBCA92BBFB7A}"/>
              </a:ext>
            </a:extLst>
          </p:cNvPr>
          <p:cNvSpPr>
            <a:spLocks noGrp="1"/>
          </p:cNvSpPr>
          <p:nvPr>
            <p:ph type="title"/>
          </p:nvPr>
        </p:nvSpPr>
        <p:spPr/>
        <p:txBody>
          <a:bodyPr/>
          <a:lstStyle/>
          <a:p>
            <a:r>
              <a:rPr lang="en-US" dirty="0"/>
              <a:t>Criterion: Scope of Objectives (</a:t>
            </a:r>
            <a:r>
              <a:rPr lang="en-US" dirty="0" err="1"/>
              <a:t>PA≠OECM</a:t>
            </a:r>
            <a:r>
              <a:rPr lang="en-US" dirty="0"/>
              <a:t>)</a:t>
            </a:r>
          </a:p>
        </p:txBody>
      </p:sp>
      <p:sp>
        <p:nvSpPr>
          <p:cNvPr id="3" name="Content Placeholder 2">
            <a:extLst>
              <a:ext uri="{FF2B5EF4-FFF2-40B4-BE49-F238E27FC236}">
                <a16:creationId xmlns:a16="http://schemas.microsoft.com/office/drawing/2014/main" id="{EA45528F-DDDA-4DB5-8141-1CD5A6B0FD2B}"/>
              </a:ext>
            </a:extLst>
          </p:cNvPr>
          <p:cNvSpPr>
            <a:spLocks noGrp="1"/>
          </p:cNvSpPr>
          <p:nvPr>
            <p:ph idx="1"/>
          </p:nvPr>
        </p:nvSpPr>
        <p:spPr/>
        <p:txBody>
          <a:bodyPr>
            <a:normAutofit/>
          </a:bodyPr>
          <a:lstStyle/>
          <a:p>
            <a:r>
              <a:rPr lang="en-US" dirty="0"/>
              <a:t>In addition, Indigenous Peoples have inherent rights enshrined in the Canadian Constitution to lands and waters that must be respected in all conservation areas. </a:t>
            </a:r>
          </a:p>
          <a:p>
            <a:r>
              <a:rPr lang="en-US" dirty="0"/>
              <a:t>An area managed to conserve cultural practices and values of Indigenous Peoples, including use of species and ecosystem components, in ways that do not compromise ecological integrity, may also achieve the in-situ conservation of biodiversity as a whole. </a:t>
            </a:r>
          </a:p>
          <a:p>
            <a:endParaRPr lang="en-US" dirty="0"/>
          </a:p>
        </p:txBody>
      </p:sp>
      <p:grpSp>
        <p:nvGrpSpPr>
          <p:cNvPr id="4" name="Group 3">
            <a:extLst>
              <a:ext uri="{FF2B5EF4-FFF2-40B4-BE49-F238E27FC236}">
                <a16:creationId xmlns:a16="http://schemas.microsoft.com/office/drawing/2014/main" id="{F5048D8F-9DE0-4ACC-8B4A-A6160C892220}"/>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63BA9BEE-BE3C-4C1B-AC48-23CCEBD7E03C}"/>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7EF74511-96D9-460D-9343-FEE56C027BB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300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0EDAA3-B284-4FED-AE2F-3853EDF1D158}"/>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1DB6EA07-AFDA-43F2-975B-92523A3816CA}"/>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AA09512B-2E7D-4CE4-85CD-85AC0EA20D9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ECFBEDD-9B8A-48D7-A59B-D3742FEAF7E8}"/>
              </a:ext>
            </a:extLst>
          </p:cNvPr>
          <p:cNvSpPr>
            <a:spLocks noGrp="1"/>
          </p:cNvSpPr>
          <p:nvPr>
            <p:ph type="title"/>
          </p:nvPr>
        </p:nvSpPr>
        <p:spPr/>
        <p:txBody>
          <a:bodyPr/>
          <a:lstStyle/>
          <a:p>
            <a:r>
              <a:rPr lang="en-US" dirty="0"/>
              <a:t>Criterion: Governing Authorities (</a:t>
            </a:r>
            <a:r>
              <a:rPr lang="en-US" dirty="0" err="1"/>
              <a:t>PA≠OECM</a:t>
            </a:r>
            <a:r>
              <a:rPr lang="en-US" dirty="0"/>
              <a:t>)</a:t>
            </a:r>
          </a:p>
        </p:txBody>
      </p:sp>
      <p:sp>
        <p:nvSpPr>
          <p:cNvPr id="3" name="Content Placeholder 2">
            <a:extLst>
              <a:ext uri="{FF2B5EF4-FFF2-40B4-BE49-F238E27FC236}">
                <a16:creationId xmlns:a16="http://schemas.microsoft.com/office/drawing/2014/main" id="{796831C5-3EB3-4AFA-9736-646DE0CC154A}"/>
              </a:ext>
            </a:extLst>
          </p:cNvPr>
          <p:cNvSpPr>
            <a:spLocks noGrp="1"/>
          </p:cNvSpPr>
          <p:nvPr>
            <p:ph idx="1"/>
          </p:nvPr>
        </p:nvSpPr>
        <p:spPr/>
        <p:txBody>
          <a:bodyPr>
            <a:normAutofit fontScale="85000" lnSpcReduction="20000"/>
          </a:bodyPr>
          <a:lstStyle/>
          <a:p>
            <a:r>
              <a:rPr lang="en-US" dirty="0"/>
              <a:t>The relevant governing authorities include all organizations, agencies, owners, and right-holders having responsibilities for activities that may impact biodiversity in an area. </a:t>
            </a:r>
          </a:p>
          <a:p>
            <a:r>
              <a:rPr lang="en-US" dirty="0"/>
              <a:t>They have the responsibility for permitting, prohibiting, granting, or otherwise determining what activities may take place inside the area. </a:t>
            </a:r>
          </a:p>
          <a:p>
            <a:r>
              <a:rPr lang="en-US" dirty="0"/>
              <a:t>Different rights, responsibilities, objectives, and priorities may be held by different:</a:t>
            </a:r>
          </a:p>
          <a:p>
            <a:pPr lvl="1"/>
            <a:r>
              <a:rPr lang="en-US" dirty="0"/>
              <a:t>federal, provincial, territorial, Indigenous, and municipal governments</a:t>
            </a:r>
          </a:p>
          <a:p>
            <a:pPr lvl="1"/>
            <a:r>
              <a:rPr lang="en-US" dirty="0"/>
              <a:t>departments within the same level of government</a:t>
            </a:r>
          </a:p>
          <a:p>
            <a:pPr lvl="1"/>
            <a:r>
              <a:rPr lang="en-US" dirty="0"/>
              <a:t>private land-owners, land or resource rights-holders, quasi-governmental agencies, and other actors. </a:t>
            </a:r>
          </a:p>
          <a:p>
            <a:r>
              <a:rPr lang="en-US" dirty="0"/>
              <a:t>For clarity, private governance authorities may include non-governmental organizations, corporations, for-profit owners, and research or religious organizations. </a:t>
            </a:r>
          </a:p>
          <a:p>
            <a:endParaRPr lang="en-US" dirty="0"/>
          </a:p>
        </p:txBody>
      </p:sp>
    </p:spTree>
    <p:extLst>
      <p:ext uri="{BB962C8B-B14F-4D97-AF65-F5344CB8AC3E}">
        <p14:creationId xmlns:p14="http://schemas.microsoft.com/office/powerpoint/2010/main" val="921658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2ABC1C-D407-41E8-A50E-AFC8960BBBFF}"/>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E041F5D5-A42E-4809-A04D-F16BEB05E2C6}"/>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9F7F9CF0-9386-4E3F-B4A9-FD38CAE3790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85D25822-EB55-4555-950B-D09726160EC2}"/>
              </a:ext>
            </a:extLst>
          </p:cNvPr>
          <p:cNvSpPr>
            <a:spLocks noGrp="1"/>
          </p:cNvSpPr>
          <p:nvPr>
            <p:ph type="title"/>
          </p:nvPr>
        </p:nvSpPr>
        <p:spPr/>
        <p:txBody>
          <a:bodyPr/>
          <a:lstStyle/>
          <a:p>
            <a:r>
              <a:rPr lang="en-US" dirty="0"/>
              <a:t>Criterion: Governing Authorities (</a:t>
            </a:r>
            <a:r>
              <a:rPr lang="en-US" dirty="0" err="1"/>
              <a:t>PA≠OECM</a:t>
            </a:r>
            <a:r>
              <a:rPr lang="en-US" dirty="0"/>
              <a:t>)</a:t>
            </a:r>
          </a:p>
        </p:txBody>
      </p:sp>
      <p:sp>
        <p:nvSpPr>
          <p:cNvPr id="3" name="Content Placeholder 2">
            <a:extLst>
              <a:ext uri="{FF2B5EF4-FFF2-40B4-BE49-F238E27FC236}">
                <a16:creationId xmlns:a16="http://schemas.microsoft.com/office/drawing/2014/main" id="{9EC6843A-C338-4908-A767-A53B493E5A06}"/>
              </a:ext>
            </a:extLst>
          </p:cNvPr>
          <p:cNvSpPr>
            <a:spLocks noGrp="1"/>
          </p:cNvSpPr>
          <p:nvPr>
            <p:ph idx="1"/>
          </p:nvPr>
        </p:nvSpPr>
        <p:spPr/>
        <p:txBody>
          <a:bodyPr>
            <a:normAutofit fontScale="77500" lnSpcReduction="20000"/>
          </a:bodyPr>
          <a:lstStyle/>
          <a:p>
            <a:r>
              <a:rPr lang="en-US" dirty="0"/>
              <a:t>Sometimes, administrative control over all activities that may impact biodiversity in an area has been acquired by one organization, such as a protected area or park agency. </a:t>
            </a:r>
          </a:p>
          <a:p>
            <a:r>
              <a:rPr lang="en-US" dirty="0"/>
              <a:t>In more complex cases, control may be divided among several relevant governance authorities.</a:t>
            </a:r>
          </a:p>
          <a:p>
            <a:r>
              <a:rPr lang="en-US" dirty="0"/>
              <a:t>It’s not always obvious who all the relevant governing authorities are, but they must be identified in order to evaluate an area.</a:t>
            </a:r>
          </a:p>
          <a:p>
            <a:r>
              <a:rPr lang="en-US" dirty="0"/>
              <a:t>For example:</a:t>
            </a:r>
          </a:p>
          <a:p>
            <a:pPr lvl="1"/>
            <a:r>
              <a:rPr lang="en-US" dirty="0"/>
              <a:t>a landowner</a:t>
            </a:r>
          </a:p>
          <a:p>
            <a:pPr lvl="1"/>
            <a:r>
              <a:rPr lang="en-US" dirty="0"/>
              <a:t>a conservation rights-holder (e.g., a land trust holding a conservation easement)</a:t>
            </a:r>
          </a:p>
          <a:p>
            <a:pPr lvl="1"/>
            <a:r>
              <a:rPr lang="en-US" dirty="0"/>
              <a:t>a provincial or territorial resource agency (e.g., for subsurface resource rights)</a:t>
            </a:r>
          </a:p>
          <a:p>
            <a:pPr lvl="1"/>
            <a:r>
              <a:rPr lang="en-US" dirty="0"/>
              <a:t>a provincial or territorial wildlife agency (e.g., for wildlife harvesting rights), and</a:t>
            </a:r>
          </a:p>
          <a:p>
            <a:pPr lvl="1"/>
            <a:r>
              <a:rPr lang="en-US" dirty="0"/>
              <a:t>federal agencies with responsibility for particular species (e.g., migratory birds or anadromous fish) </a:t>
            </a:r>
          </a:p>
          <a:p>
            <a:pPr marL="0" indent="0">
              <a:buNone/>
            </a:pPr>
            <a:r>
              <a:rPr lang="en-US" dirty="0"/>
              <a:t>	may all, in effect, be governing authorities for an area, even though only one or 	two might see themselves as the primary management authorities. </a:t>
            </a:r>
          </a:p>
          <a:p>
            <a:endParaRPr lang="en-US" dirty="0"/>
          </a:p>
        </p:txBody>
      </p:sp>
    </p:spTree>
    <p:extLst>
      <p:ext uri="{BB962C8B-B14F-4D97-AF65-F5344CB8AC3E}">
        <p14:creationId xmlns:p14="http://schemas.microsoft.com/office/powerpoint/2010/main" val="1134707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CF98FA-DD96-44FD-A065-380142443B67}"/>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5B6078FB-489C-4DC6-9472-010183E171AE}"/>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4C9587F0-9DC7-4B6C-9991-70596FB77EC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FFD9009-A213-44B8-8713-C4FEC870B9F0}"/>
              </a:ext>
            </a:extLst>
          </p:cNvPr>
          <p:cNvSpPr>
            <a:spLocks noGrp="1"/>
          </p:cNvSpPr>
          <p:nvPr>
            <p:ph type="title"/>
          </p:nvPr>
        </p:nvSpPr>
        <p:spPr/>
        <p:txBody>
          <a:bodyPr/>
          <a:lstStyle/>
          <a:p>
            <a:r>
              <a:rPr lang="en-US" dirty="0"/>
              <a:t>Criterion: Governing Authorities (</a:t>
            </a:r>
            <a:r>
              <a:rPr lang="en-US" dirty="0" err="1"/>
              <a:t>PA≠OECM</a:t>
            </a:r>
            <a:r>
              <a:rPr lang="en-US" dirty="0"/>
              <a:t>)</a:t>
            </a:r>
          </a:p>
        </p:txBody>
      </p:sp>
      <p:sp>
        <p:nvSpPr>
          <p:cNvPr id="3" name="Content Placeholder 2">
            <a:extLst>
              <a:ext uri="{FF2B5EF4-FFF2-40B4-BE49-F238E27FC236}">
                <a16:creationId xmlns:a16="http://schemas.microsoft.com/office/drawing/2014/main" id="{F715270B-4443-4EE9-B3B0-6F0F80249AFD}"/>
              </a:ext>
            </a:extLst>
          </p:cNvPr>
          <p:cNvSpPr>
            <a:spLocks noGrp="1"/>
          </p:cNvSpPr>
          <p:nvPr>
            <p:ph idx="1"/>
          </p:nvPr>
        </p:nvSpPr>
        <p:spPr/>
        <p:txBody>
          <a:bodyPr>
            <a:normAutofit/>
          </a:bodyPr>
          <a:lstStyle/>
          <a:p>
            <a:r>
              <a:rPr lang="en-US" dirty="0"/>
              <a:t>This can lead to situations where the objectives of a primary conservation authority may be undermined by another authority with conflicting objectives (e.g., a mining agency granting a mining permit in a protected water supply area). </a:t>
            </a:r>
          </a:p>
          <a:p>
            <a:r>
              <a:rPr lang="en-US" dirty="0"/>
              <a:t>All relevant governing authorities need to be on board with, or at least act in a manner consistent with, objectives and a management regime that result in the in-situ conservation of biodiversity.</a:t>
            </a:r>
          </a:p>
        </p:txBody>
      </p:sp>
    </p:spTree>
    <p:extLst>
      <p:ext uri="{BB962C8B-B14F-4D97-AF65-F5344CB8AC3E}">
        <p14:creationId xmlns:p14="http://schemas.microsoft.com/office/powerpoint/2010/main" val="372058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3DDB-52C1-4129-A4FB-6140CF90C019}"/>
              </a:ext>
            </a:extLst>
          </p:cNvPr>
          <p:cNvSpPr>
            <a:spLocks noGrp="1"/>
          </p:cNvSpPr>
          <p:nvPr>
            <p:ph type="title"/>
          </p:nvPr>
        </p:nvSpPr>
        <p:spPr/>
        <p:txBody>
          <a:bodyPr>
            <a:normAutofit/>
          </a:bodyPr>
          <a:lstStyle/>
          <a:p>
            <a:r>
              <a:rPr lang="en-US" dirty="0"/>
              <a:t>Criterion: Biodiversity Conservation Outcomes (</a:t>
            </a:r>
            <a:r>
              <a:rPr lang="en-US" dirty="0" err="1"/>
              <a:t>PA≠OECM</a:t>
            </a:r>
            <a:r>
              <a:rPr lang="en-US" dirty="0"/>
              <a:t>) </a:t>
            </a:r>
          </a:p>
        </p:txBody>
      </p:sp>
      <p:sp>
        <p:nvSpPr>
          <p:cNvPr id="3" name="Content Placeholder 2">
            <a:extLst>
              <a:ext uri="{FF2B5EF4-FFF2-40B4-BE49-F238E27FC236}">
                <a16:creationId xmlns:a16="http://schemas.microsoft.com/office/drawing/2014/main" id="{8148EAE4-5818-4E11-8AA3-A792D6C55424}"/>
              </a:ext>
            </a:extLst>
          </p:cNvPr>
          <p:cNvSpPr>
            <a:spLocks noGrp="1"/>
          </p:cNvSpPr>
          <p:nvPr>
            <p:ph idx="1"/>
          </p:nvPr>
        </p:nvSpPr>
        <p:spPr/>
        <p:txBody>
          <a:bodyPr>
            <a:normAutofit/>
          </a:bodyPr>
          <a:lstStyle/>
          <a:p>
            <a:r>
              <a:rPr lang="en-US" dirty="0"/>
              <a:t>Effectiveness at achieving biodiversity outcomes helps define both protected areas and </a:t>
            </a:r>
            <a:r>
              <a:rPr lang="en-US" dirty="0" err="1"/>
              <a:t>OECMs</a:t>
            </a:r>
            <a:r>
              <a:rPr lang="en-US" dirty="0"/>
              <a:t>. </a:t>
            </a:r>
          </a:p>
          <a:p>
            <a:r>
              <a:rPr lang="en-US" dirty="0"/>
              <a:t>By definition, protected areas must be “… </a:t>
            </a:r>
            <a:r>
              <a:rPr lang="en-US" i="1" dirty="0"/>
              <a:t>managed </a:t>
            </a:r>
            <a:r>
              <a:rPr lang="en-US" dirty="0"/>
              <a:t>… </a:t>
            </a:r>
            <a:r>
              <a:rPr lang="en-US" i="1" dirty="0"/>
              <a:t>to achieve </a:t>
            </a:r>
            <a:r>
              <a:rPr lang="en-US" dirty="0"/>
              <a:t>… the long-term conservation of nature…”. </a:t>
            </a:r>
          </a:p>
          <a:p>
            <a:r>
              <a:rPr lang="en-US" dirty="0"/>
              <a:t>Similarly, </a:t>
            </a:r>
            <a:r>
              <a:rPr lang="en-US" dirty="0" err="1"/>
              <a:t>OECMs</a:t>
            </a:r>
            <a:r>
              <a:rPr lang="en-US" dirty="0"/>
              <a:t> have “effective” right in the name; they should deliver the effective in-situ conservation of biodiversity, regardless of management objectives. </a:t>
            </a:r>
          </a:p>
          <a:p>
            <a:endParaRPr lang="en-US" dirty="0"/>
          </a:p>
        </p:txBody>
      </p:sp>
      <p:grpSp>
        <p:nvGrpSpPr>
          <p:cNvPr id="4" name="Group 3">
            <a:extLst>
              <a:ext uri="{FF2B5EF4-FFF2-40B4-BE49-F238E27FC236}">
                <a16:creationId xmlns:a16="http://schemas.microsoft.com/office/drawing/2014/main" id="{457AB340-97CA-4827-9CBB-5FD5BF3C3D66}"/>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AFC01DC2-D9E9-476C-92E1-91AAF9FCD91B}"/>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351B5511-1CDC-4FD2-838F-EB7D60B9219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2142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540F00-C55B-4ECB-A117-BEF0DC18A876}"/>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F6B4A12D-6B26-4F39-8DDA-B9FC72D3AA48}"/>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C727C553-E792-467B-AF7D-ECBFF6478A9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65DB31CA-52C2-40FB-9E25-D7A05FC5964F}"/>
              </a:ext>
            </a:extLst>
          </p:cNvPr>
          <p:cNvSpPr>
            <a:spLocks noGrp="1"/>
          </p:cNvSpPr>
          <p:nvPr>
            <p:ph type="title"/>
          </p:nvPr>
        </p:nvSpPr>
        <p:spPr/>
        <p:txBody>
          <a:bodyPr/>
          <a:lstStyle/>
          <a:p>
            <a:r>
              <a:rPr lang="en-US" dirty="0"/>
              <a:t>Additional Key Terms</a:t>
            </a:r>
          </a:p>
        </p:txBody>
      </p:sp>
      <p:sp>
        <p:nvSpPr>
          <p:cNvPr id="3" name="Content Placeholder 2">
            <a:extLst>
              <a:ext uri="{FF2B5EF4-FFF2-40B4-BE49-F238E27FC236}">
                <a16:creationId xmlns:a16="http://schemas.microsoft.com/office/drawing/2014/main" id="{F4C29FF4-CE81-4AF0-B8C7-E44941EA816A}"/>
              </a:ext>
            </a:extLst>
          </p:cNvPr>
          <p:cNvSpPr>
            <a:spLocks noGrp="1"/>
          </p:cNvSpPr>
          <p:nvPr>
            <p:ph idx="1"/>
          </p:nvPr>
        </p:nvSpPr>
        <p:spPr/>
        <p:txBody>
          <a:bodyPr>
            <a:normAutofit/>
          </a:bodyPr>
          <a:lstStyle/>
          <a:p>
            <a:r>
              <a:rPr lang="en-US" dirty="0"/>
              <a:t>Management regime: </a:t>
            </a:r>
          </a:p>
          <a:p>
            <a:pPr lvl="1"/>
            <a:r>
              <a:rPr lang="en-US" dirty="0"/>
              <a:t>The way in which an area is managed. </a:t>
            </a:r>
          </a:p>
          <a:p>
            <a:pPr lvl="1"/>
            <a:r>
              <a:rPr lang="en-US" dirty="0"/>
              <a:t>May include the set of rules set out in plans, policy, operational actions. </a:t>
            </a:r>
          </a:p>
          <a:p>
            <a:pPr lvl="1"/>
            <a:endParaRPr lang="en-US" dirty="0"/>
          </a:p>
          <a:p>
            <a:r>
              <a:rPr lang="en-US" dirty="0"/>
              <a:t>Expected:</a:t>
            </a:r>
          </a:p>
          <a:p>
            <a:pPr lvl="1"/>
            <a:r>
              <a:rPr lang="en-US" dirty="0"/>
              <a:t>Considered probable or certain; </a:t>
            </a:r>
          </a:p>
          <a:p>
            <a:r>
              <a:rPr lang="en-US" dirty="0"/>
              <a:t>Likely</a:t>
            </a:r>
          </a:p>
          <a:p>
            <a:pPr lvl="1"/>
            <a:r>
              <a:rPr lang="en-US" dirty="0"/>
              <a:t>Will probably happen; expected</a:t>
            </a:r>
          </a:p>
          <a:p>
            <a:endParaRPr lang="en-US" dirty="0"/>
          </a:p>
        </p:txBody>
      </p:sp>
    </p:spTree>
    <p:extLst>
      <p:ext uri="{BB962C8B-B14F-4D97-AF65-F5344CB8AC3E}">
        <p14:creationId xmlns:p14="http://schemas.microsoft.com/office/powerpoint/2010/main" val="2316095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45C99D-F785-4475-8529-750D58E81A3A}"/>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D04AE6F6-E523-4DA6-971B-BAF6EA53FB99}"/>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17190F99-5AEE-4E07-9FA1-5EE37611B42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A43C452-741C-4F4D-A5DF-9C645EFCC17A}"/>
              </a:ext>
            </a:extLst>
          </p:cNvPr>
          <p:cNvSpPr>
            <a:spLocks noGrp="1"/>
          </p:cNvSpPr>
          <p:nvPr>
            <p:ph type="title"/>
          </p:nvPr>
        </p:nvSpPr>
        <p:spPr/>
        <p:txBody>
          <a:bodyPr>
            <a:normAutofit/>
          </a:bodyPr>
          <a:lstStyle/>
          <a:p>
            <a:r>
              <a:rPr lang="en-US" dirty="0"/>
              <a:t>Criterion: Biodiversity Conservation Outcomes (</a:t>
            </a:r>
            <a:r>
              <a:rPr lang="en-US" dirty="0" err="1"/>
              <a:t>PA≠OECM</a:t>
            </a:r>
            <a:r>
              <a:rPr lang="en-US" dirty="0"/>
              <a:t>) </a:t>
            </a:r>
          </a:p>
        </p:txBody>
      </p:sp>
      <p:sp>
        <p:nvSpPr>
          <p:cNvPr id="3" name="Content Placeholder 2">
            <a:extLst>
              <a:ext uri="{FF2B5EF4-FFF2-40B4-BE49-F238E27FC236}">
                <a16:creationId xmlns:a16="http://schemas.microsoft.com/office/drawing/2014/main" id="{9471FEA1-6758-48F0-8F52-FB67F8A0903A}"/>
              </a:ext>
            </a:extLst>
          </p:cNvPr>
          <p:cNvSpPr>
            <a:spLocks noGrp="1"/>
          </p:cNvSpPr>
          <p:nvPr>
            <p:ph idx="1"/>
          </p:nvPr>
        </p:nvSpPr>
        <p:spPr/>
        <p:txBody>
          <a:bodyPr>
            <a:normAutofit fontScale="85000" lnSpcReduction="10000"/>
          </a:bodyPr>
          <a:lstStyle/>
          <a:p>
            <a:r>
              <a:rPr lang="en-US" dirty="0"/>
              <a:t>As well, protected areas and </a:t>
            </a:r>
            <a:r>
              <a:rPr lang="en-US" dirty="0" err="1"/>
              <a:t>OECMs</a:t>
            </a:r>
            <a:r>
              <a:rPr lang="en-US" dirty="0"/>
              <a:t> should have important biodiversity values. </a:t>
            </a:r>
          </a:p>
          <a:p>
            <a:r>
              <a:rPr lang="en-US" dirty="0"/>
              <a:t>Their recognition should include the identification of the range of biodiversity attributes for which the sites are considered important - e.g.:</a:t>
            </a:r>
          </a:p>
          <a:p>
            <a:pPr lvl="1"/>
            <a:r>
              <a:rPr lang="en-US" dirty="0"/>
              <a:t>communities of rare, threatened or endangered species;</a:t>
            </a:r>
          </a:p>
          <a:p>
            <a:pPr lvl="1"/>
            <a:r>
              <a:rPr lang="en-US" dirty="0"/>
              <a:t>representative natural ecosystems; </a:t>
            </a:r>
          </a:p>
          <a:p>
            <a:pPr lvl="1"/>
            <a:r>
              <a:rPr lang="en-US" dirty="0"/>
              <a:t>range restricted species; </a:t>
            </a:r>
          </a:p>
          <a:p>
            <a:pPr lvl="1"/>
            <a:r>
              <a:rPr lang="en-US" dirty="0"/>
              <a:t>key biodiversity areas; </a:t>
            </a:r>
          </a:p>
          <a:p>
            <a:pPr lvl="1"/>
            <a:r>
              <a:rPr lang="en-US" dirty="0"/>
              <a:t>areas providing critical ecosystem functions and services; </a:t>
            </a:r>
          </a:p>
          <a:p>
            <a:pPr lvl="1"/>
            <a:r>
              <a:rPr lang="en-US" dirty="0"/>
              <a:t>areas for ecological connectivity;</a:t>
            </a:r>
          </a:p>
          <a:p>
            <a:pPr lvl="1"/>
            <a:r>
              <a:rPr lang="en-US" dirty="0"/>
              <a:t>etc. </a:t>
            </a:r>
          </a:p>
          <a:p>
            <a:r>
              <a:rPr lang="en-US" dirty="0"/>
              <a:t>They should be capable of maintaining their conservation value over time. Size, shape, the dedication of resources to effective management, integration within broader networks and landscapes/seascapes, etc., play a role.</a:t>
            </a:r>
          </a:p>
          <a:p>
            <a:endParaRPr lang="en-US" dirty="0"/>
          </a:p>
        </p:txBody>
      </p:sp>
    </p:spTree>
    <p:extLst>
      <p:ext uri="{BB962C8B-B14F-4D97-AF65-F5344CB8AC3E}">
        <p14:creationId xmlns:p14="http://schemas.microsoft.com/office/powerpoint/2010/main" val="957657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3D41F2A-AAFB-4BF4-9408-5B5018477FBC}"/>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0B7C40CB-5A25-4BD7-8F40-92F1FB5D08D2}"/>
                </a:ext>
              </a:extLst>
            </p:cNvPr>
            <p:cNvPicPr>
              <a:picLocks noChangeAspect="1"/>
            </p:cNvPicPr>
            <p:nvPr/>
          </p:nvPicPr>
          <p:blipFill rotWithShape="1">
            <a:blip r:embed="rId2"/>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BD3493FF-945A-4D3F-BF45-C8AD005C951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A52494B-0025-435F-BA60-3B336FDFCB83}"/>
              </a:ext>
            </a:extLst>
          </p:cNvPr>
          <p:cNvSpPr>
            <a:spLocks noGrp="1"/>
          </p:cNvSpPr>
          <p:nvPr>
            <p:ph type="title"/>
          </p:nvPr>
        </p:nvSpPr>
        <p:spPr/>
        <p:txBody>
          <a:bodyPr>
            <a:normAutofit/>
          </a:bodyPr>
          <a:lstStyle/>
          <a:p>
            <a:r>
              <a:rPr lang="en-US" dirty="0"/>
              <a:t>Criterion: Biodiversity Conservation Outcomes (</a:t>
            </a:r>
            <a:r>
              <a:rPr lang="en-US" dirty="0" err="1"/>
              <a:t>PA≠OECM</a:t>
            </a:r>
            <a:r>
              <a:rPr lang="en-US" dirty="0"/>
              <a:t>) </a:t>
            </a:r>
          </a:p>
        </p:txBody>
      </p:sp>
      <p:sp>
        <p:nvSpPr>
          <p:cNvPr id="3" name="Content Placeholder 2">
            <a:extLst>
              <a:ext uri="{FF2B5EF4-FFF2-40B4-BE49-F238E27FC236}">
                <a16:creationId xmlns:a16="http://schemas.microsoft.com/office/drawing/2014/main" id="{17766BAE-3980-458C-B322-63684FD5E540}"/>
              </a:ext>
            </a:extLst>
          </p:cNvPr>
          <p:cNvSpPr>
            <a:spLocks noGrp="1"/>
          </p:cNvSpPr>
          <p:nvPr>
            <p:ph idx="1"/>
          </p:nvPr>
        </p:nvSpPr>
        <p:spPr/>
        <p:txBody>
          <a:bodyPr>
            <a:normAutofit fontScale="85000" lnSpcReduction="10000"/>
          </a:bodyPr>
          <a:lstStyle/>
          <a:p>
            <a:r>
              <a:rPr lang="en-US" dirty="0"/>
              <a:t>How can we determine whether an area is effectively conserving biodiversity in situ? </a:t>
            </a:r>
          </a:p>
          <a:p>
            <a:r>
              <a:rPr lang="en-US" dirty="0"/>
              <a:t>Areas </a:t>
            </a:r>
            <a:r>
              <a:rPr lang="en-US" u="sng" dirty="0"/>
              <a:t>should</a:t>
            </a:r>
            <a:r>
              <a:rPr lang="en-US" dirty="0"/>
              <a:t> have direct evidence of biodiversity outcomes, including:</a:t>
            </a:r>
          </a:p>
          <a:p>
            <a:pPr lvl="1"/>
            <a:r>
              <a:rPr lang="en-US" dirty="0"/>
              <a:t>the condition of habitats and ecological processes; </a:t>
            </a:r>
          </a:p>
          <a:p>
            <a:pPr lvl="1"/>
            <a:r>
              <a:rPr lang="en-US" dirty="0"/>
              <a:t>species abundances;</a:t>
            </a:r>
          </a:p>
          <a:p>
            <a:pPr lvl="1"/>
            <a:r>
              <a:rPr lang="en-US" dirty="0"/>
              <a:t>impacts of invasive species;</a:t>
            </a:r>
          </a:p>
          <a:p>
            <a:pPr lvl="1"/>
            <a:r>
              <a:rPr lang="en-US" dirty="0"/>
              <a:t>effects of ecological isolation;</a:t>
            </a:r>
          </a:p>
          <a:p>
            <a:pPr lvl="1"/>
            <a:r>
              <a:rPr lang="en-US" dirty="0"/>
              <a:t>etc.</a:t>
            </a:r>
          </a:p>
          <a:p>
            <a:r>
              <a:rPr lang="en-US" dirty="0"/>
              <a:t>In the absence of robust monitoring data, other information should be used in the screening process. Conservation outcomes may be able to be inferred from:</a:t>
            </a:r>
          </a:p>
          <a:p>
            <a:pPr lvl="1"/>
            <a:r>
              <a:rPr lang="en-US" dirty="0"/>
              <a:t>species abundance information (e.g. surveys or harvesting reports); </a:t>
            </a:r>
          </a:p>
          <a:p>
            <a:pPr lvl="1"/>
            <a:r>
              <a:rPr lang="en-US" dirty="0"/>
              <a:t>discussions with site managers and knowledge holders;</a:t>
            </a:r>
          </a:p>
          <a:p>
            <a:pPr lvl="1"/>
            <a:r>
              <a:rPr lang="en-US" dirty="0"/>
              <a:t>management effectiveness assessments. </a:t>
            </a:r>
          </a:p>
          <a:p>
            <a:endParaRPr lang="en-US" dirty="0"/>
          </a:p>
        </p:txBody>
      </p:sp>
    </p:spTree>
    <p:extLst>
      <p:ext uri="{BB962C8B-B14F-4D97-AF65-F5344CB8AC3E}">
        <p14:creationId xmlns:p14="http://schemas.microsoft.com/office/powerpoint/2010/main" val="277670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9E2AF2-4BA7-4A00-80B5-8A0F0F6B9208}"/>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87E21313-CC74-4480-B3FB-4C5BBA57036A}"/>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E9E25AF5-BDB1-4CB8-9311-28E6B905872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B40474CF-1A2F-4987-9B7D-2F417F0AF2D8}"/>
              </a:ext>
            </a:extLst>
          </p:cNvPr>
          <p:cNvSpPr>
            <a:spLocks noGrp="1"/>
          </p:cNvSpPr>
          <p:nvPr>
            <p:ph type="title"/>
          </p:nvPr>
        </p:nvSpPr>
        <p:spPr/>
        <p:txBody>
          <a:bodyPr>
            <a:normAutofit/>
          </a:bodyPr>
          <a:lstStyle/>
          <a:p>
            <a:r>
              <a:rPr lang="en-US" dirty="0"/>
              <a:t>Criterion: Biodiversity Conservation Outcomes (</a:t>
            </a:r>
            <a:r>
              <a:rPr lang="en-US" dirty="0" err="1"/>
              <a:t>PA≠OECM</a:t>
            </a:r>
            <a:r>
              <a:rPr lang="en-US" dirty="0"/>
              <a:t>) </a:t>
            </a:r>
          </a:p>
        </p:txBody>
      </p:sp>
      <p:sp>
        <p:nvSpPr>
          <p:cNvPr id="3" name="Content Placeholder 2">
            <a:extLst>
              <a:ext uri="{FF2B5EF4-FFF2-40B4-BE49-F238E27FC236}">
                <a16:creationId xmlns:a16="http://schemas.microsoft.com/office/drawing/2014/main" id="{FCE070F7-2C34-4B86-95AD-EE726A9FC0D0}"/>
              </a:ext>
            </a:extLst>
          </p:cNvPr>
          <p:cNvSpPr>
            <a:spLocks noGrp="1"/>
          </p:cNvSpPr>
          <p:nvPr>
            <p:ph idx="1"/>
          </p:nvPr>
        </p:nvSpPr>
        <p:spPr/>
        <p:txBody>
          <a:bodyPr>
            <a:normAutofit fontScale="85000" lnSpcReduction="20000"/>
          </a:bodyPr>
          <a:lstStyle/>
          <a:p>
            <a:r>
              <a:rPr lang="en-US" dirty="0"/>
              <a:t>In some cases, conservation outcomes may also be inferred from current uses and their expected impacts, or, in the absence of current-use knowledge, from an understanding of allowed and prohibited uses. </a:t>
            </a:r>
          </a:p>
          <a:p>
            <a:r>
              <a:rPr lang="en-US" dirty="0"/>
              <a:t>In some cases, such as for larger remote areas with little human use, remotely sensed information (e.g. satellite imagery) may help inform whether conservation outcomes are likely being achieved. </a:t>
            </a:r>
          </a:p>
          <a:p>
            <a:r>
              <a:rPr lang="en-US" dirty="0"/>
              <a:t>Understanding conservation outcomes implies that reference or desired conditions can be defined, or at least that baselines can be established against which future conditions can be compared. </a:t>
            </a:r>
          </a:p>
          <a:p>
            <a:r>
              <a:rPr lang="en-US" dirty="0"/>
              <a:t>Protected areas should usually aim to maintain or, ideally, increase the degree of naturalness or ecological integrity of the ecosystem being protected.</a:t>
            </a:r>
          </a:p>
          <a:p>
            <a:r>
              <a:rPr lang="en-US" dirty="0"/>
              <a:t>The lower the quality of information on biodiversity outcomes, the less confident one can be that an area </a:t>
            </a:r>
            <a:r>
              <a:rPr lang="en-US"/>
              <a:t>is effective.</a:t>
            </a:r>
            <a:endParaRPr lang="en-US" dirty="0"/>
          </a:p>
          <a:p>
            <a:endParaRPr lang="en-US" dirty="0"/>
          </a:p>
        </p:txBody>
      </p:sp>
    </p:spTree>
    <p:extLst>
      <p:ext uri="{BB962C8B-B14F-4D97-AF65-F5344CB8AC3E}">
        <p14:creationId xmlns:p14="http://schemas.microsoft.com/office/powerpoint/2010/main" val="365241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Placeholder 12"/>
          <p:cNvPicPr>
            <a:picLocks noChangeAspect="1"/>
          </p:cNvPicPr>
          <p:nvPr/>
        </p:nvPicPr>
        <p:blipFill rotWithShape="1">
          <a:blip r:embed="rId3"/>
          <a:srcRect t="25154" r="168" b="-392"/>
          <a:stretch/>
        </p:blipFill>
        <p:spPr>
          <a:xfrm>
            <a:off x="0" y="36985"/>
            <a:ext cx="12312366" cy="6958940"/>
          </a:xfrm>
          <a:prstGeom prst="rect">
            <a:avLst/>
          </a:prstGeom>
        </p:spPr>
      </p:pic>
      <p:sp>
        <p:nvSpPr>
          <p:cNvPr id="8" name="Rectangle 7"/>
          <p:cNvSpPr/>
          <p:nvPr/>
        </p:nvSpPr>
        <p:spPr>
          <a:xfrm>
            <a:off x="-4956" y="2364376"/>
            <a:ext cx="12312366" cy="2701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129647" y="2420336"/>
            <a:ext cx="10043159" cy="2589480"/>
            <a:chOff x="465235" y="5215303"/>
            <a:chExt cx="6037091" cy="1504094"/>
          </a:xfrm>
        </p:grpSpPr>
        <p:pic>
          <p:nvPicPr>
            <p:cNvPr id="6" name="Picture 5"/>
            <p:cNvPicPr>
              <a:picLocks noChangeAspect="1"/>
            </p:cNvPicPr>
            <p:nvPr/>
          </p:nvPicPr>
          <p:blipFill rotWithShape="1">
            <a:blip r:embed="rId4">
              <a:clrChange>
                <a:clrFrom>
                  <a:srgbClr val="FFFFFF"/>
                </a:clrFrom>
                <a:clrTo>
                  <a:srgbClr val="FFFFFF">
                    <a:alpha val="0"/>
                  </a:srgbClr>
                </a:clrTo>
              </a:clrChange>
            </a:blip>
            <a:srcRect r="868"/>
            <a:stretch/>
          </p:blipFill>
          <p:spPr>
            <a:xfrm>
              <a:off x="465235" y="5215303"/>
              <a:ext cx="4138246" cy="1504094"/>
            </a:xfrm>
            <a:prstGeom prst="rect">
              <a:avLst/>
            </a:prstGeom>
          </p:spPr>
        </p:pic>
        <p:pic>
          <p:nvPicPr>
            <p:cNvPr id="7" name="Picture 2" descr="Conservation 2020"/>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945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E90C-5D08-485B-934C-C6758E27C19C}"/>
              </a:ext>
            </a:extLst>
          </p:cNvPr>
          <p:cNvSpPr>
            <a:spLocks noGrp="1"/>
          </p:cNvSpPr>
          <p:nvPr>
            <p:ph type="title"/>
          </p:nvPr>
        </p:nvSpPr>
        <p:spPr/>
        <p:txBody>
          <a:bodyPr/>
          <a:lstStyle/>
          <a:p>
            <a:r>
              <a:rPr lang="en-US" dirty="0"/>
              <a:t>Additional Key Terms</a:t>
            </a:r>
          </a:p>
        </p:txBody>
      </p:sp>
      <p:sp>
        <p:nvSpPr>
          <p:cNvPr id="3" name="Content Placeholder 2">
            <a:extLst>
              <a:ext uri="{FF2B5EF4-FFF2-40B4-BE49-F238E27FC236}">
                <a16:creationId xmlns:a16="http://schemas.microsoft.com/office/drawing/2014/main" id="{A1951C16-1719-4890-A597-27B10654E3C2}"/>
              </a:ext>
            </a:extLst>
          </p:cNvPr>
          <p:cNvSpPr>
            <a:spLocks noGrp="1"/>
          </p:cNvSpPr>
          <p:nvPr>
            <p:ph idx="1"/>
          </p:nvPr>
        </p:nvSpPr>
        <p:spPr/>
        <p:txBody>
          <a:bodyPr/>
          <a:lstStyle/>
          <a:p>
            <a:r>
              <a:rPr lang="en-US" dirty="0"/>
              <a:t>Incompatible activity: </a:t>
            </a:r>
          </a:p>
          <a:p>
            <a:pPr lvl="1"/>
            <a:r>
              <a:rPr lang="en-US" dirty="0"/>
              <a:t>An activity that has effects that prevent or impair the in-situ conservation of biodiversity or compromise the area's objectives. </a:t>
            </a:r>
          </a:p>
          <a:p>
            <a:r>
              <a:rPr lang="en-US" dirty="0"/>
              <a:t>Potentially compatible activity:</a:t>
            </a:r>
          </a:p>
          <a:p>
            <a:pPr lvl="1"/>
            <a:r>
              <a:rPr lang="en-US" dirty="0"/>
              <a:t>An activity that, if managed effectively (e.g., limited in scale, intensity, extent, and/or etc.), would not compromise in-situ conservation</a:t>
            </a:r>
          </a:p>
          <a:p>
            <a:r>
              <a:rPr lang="en-US" dirty="0"/>
              <a:t>Compatible activity:</a:t>
            </a:r>
          </a:p>
          <a:p>
            <a:pPr lvl="1"/>
            <a:r>
              <a:rPr lang="en-US" dirty="0"/>
              <a:t>An activity that does not compromise in-situ conservation regardless of the scale, intensity, extent, etc. at which it occurs</a:t>
            </a:r>
          </a:p>
        </p:txBody>
      </p:sp>
      <p:grpSp>
        <p:nvGrpSpPr>
          <p:cNvPr id="4" name="Group 3">
            <a:extLst>
              <a:ext uri="{FF2B5EF4-FFF2-40B4-BE49-F238E27FC236}">
                <a16:creationId xmlns:a16="http://schemas.microsoft.com/office/drawing/2014/main" id="{811E8E1A-BEDA-4DCD-810D-6AEAD41F4604}"/>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55100DA3-0031-46AF-A025-4F6BF31BD153}"/>
                </a:ext>
              </a:extLst>
            </p:cNvPr>
            <p:cNvPicPr>
              <a:picLocks noChangeAspect="1"/>
            </p:cNvPicPr>
            <p:nvPr/>
          </p:nvPicPr>
          <p:blipFill rotWithShape="1">
            <a:blip r:embed="rId2"/>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42ACC81D-0746-4814-BF85-A5A9A2A88044}"/>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956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1CBF6D-1A28-4880-BEAC-F236CF405F12}"/>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A1637D35-9EA5-438C-BE32-3106E6C8D302}"/>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ED9135D1-FB1D-4784-8D62-6CBF5153E28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159425C-104A-4D07-9CB2-3D4C7C225C21}"/>
              </a:ext>
            </a:extLst>
          </p:cNvPr>
          <p:cNvSpPr>
            <a:spLocks noGrp="1"/>
          </p:cNvSpPr>
          <p:nvPr>
            <p:ph type="title"/>
          </p:nvPr>
        </p:nvSpPr>
        <p:spPr/>
        <p:txBody>
          <a:bodyPr/>
          <a:lstStyle/>
          <a:p>
            <a:r>
              <a:rPr lang="en-US" dirty="0"/>
              <a:t>Criterion – Geographical Space (PA=OECM)</a:t>
            </a:r>
          </a:p>
        </p:txBody>
      </p:sp>
      <p:sp>
        <p:nvSpPr>
          <p:cNvPr id="3" name="Content Placeholder 2">
            <a:extLst>
              <a:ext uri="{FF2B5EF4-FFF2-40B4-BE49-F238E27FC236}">
                <a16:creationId xmlns:a16="http://schemas.microsoft.com/office/drawing/2014/main" id="{9EBD9D0B-FBFE-4919-B37A-99F34284466D}"/>
              </a:ext>
            </a:extLst>
          </p:cNvPr>
          <p:cNvSpPr>
            <a:spLocks noGrp="1"/>
          </p:cNvSpPr>
          <p:nvPr>
            <p:ph idx="1"/>
          </p:nvPr>
        </p:nvSpPr>
        <p:spPr/>
        <p:txBody>
          <a:bodyPr>
            <a:normAutofit fontScale="92500" lnSpcReduction="20000"/>
          </a:bodyPr>
          <a:lstStyle/>
          <a:p>
            <a:r>
              <a:rPr lang="en-US" dirty="0"/>
              <a:t>Intended to ensure the area to which the conservation measure(s) apply is clearly geographically defined or understood </a:t>
            </a:r>
          </a:p>
          <a:p>
            <a:r>
              <a:rPr lang="en-US" dirty="0"/>
              <a:t>Supports:</a:t>
            </a:r>
          </a:p>
          <a:p>
            <a:pPr lvl="1"/>
            <a:r>
              <a:rPr lang="en-US" dirty="0"/>
              <a:t>the implementation of conservation measures</a:t>
            </a:r>
          </a:p>
          <a:p>
            <a:pPr lvl="1"/>
            <a:r>
              <a:rPr lang="en-US" dirty="0"/>
              <a:t>the process of accounting and reporting</a:t>
            </a:r>
          </a:p>
          <a:p>
            <a:pPr lvl="1"/>
            <a:r>
              <a:rPr lang="en-US" dirty="0"/>
              <a:t>enforcement</a:t>
            </a:r>
          </a:p>
          <a:p>
            <a:pPr lvl="1"/>
            <a:r>
              <a:rPr lang="en-US" dirty="0"/>
              <a:t>identifying relevant governing authorities</a:t>
            </a:r>
          </a:p>
          <a:p>
            <a:pPr lvl="1"/>
            <a:r>
              <a:rPr lang="en-US" dirty="0"/>
              <a:t>raising public awareness of the area. </a:t>
            </a:r>
          </a:p>
          <a:p>
            <a:r>
              <a:rPr lang="en-US" dirty="0"/>
              <a:t>The space stays the same over time.  It is generally not ‘moveable’ (except perhaps when a natural boundary, such as a shoreline, changes)</a:t>
            </a:r>
          </a:p>
          <a:p>
            <a:r>
              <a:rPr lang="en-US" dirty="0"/>
              <a:t>“Geographical space” is tied to “Long-term” and “Timing” – measures that apply to an area for a period of time and then are shifted to another area do not satisfy “Geographical Space” or “Long-term”</a:t>
            </a:r>
          </a:p>
          <a:p>
            <a:endParaRPr lang="en-US" dirty="0"/>
          </a:p>
        </p:txBody>
      </p:sp>
    </p:spTree>
    <p:extLst>
      <p:ext uri="{BB962C8B-B14F-4D97-AF65-F5344CB8AC3E}">
        <p14:creationId xmlns:p14="http://schemas.microsoft.com/office/powerpoint/2010/main" val="376771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FFC2FFC-0906-4C82-8EC9-F650D0FD1746}"/>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8260D462-5701-4B5A-8257-D2C18C50DA26}"/>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0C4A4FD6-BCDA-45A7-AA76-24A0DCA87CA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2BB366B0-5E59-450C-BDA7-22D5E4A9F160}"/>
              </a:ext>
            </a:extLst>
          </p:cNvPr>
          <p:cNvSpPr>
            <a:spLocks noGrp="1"/>
          </p:cNvSpPr>
          <p:nvPr>
            <p:ph type="title"/>
          </p:nvPr>
        </p:nvSpPr>
        <p:spPr/>
        <p:txBody>
          <a:bodyPr/>
          <a:lstStyle/>
          <a:p>
            <a:r>
              <a:rPr lang="en-US" dirty="0"/>
              <a:t>Criterion – Geographical Space (PA=OECM)</a:t>
            </a:r>
          </a:p>
        </p:txBody>
      </p:sp>
      <p:sp>
        <p:nvSpPr>
          <p:cNvPr id="3" name="Content Placeholder 2">
            <a:extLst>
              <a:ext uri="{FF2B5EF4-FFF2-40B4-BE49-F238E27FC236}">
                <a16:creationId xmlns:a16="http://schemas.microsoft.com/office/drawing/2014/main" id="{E98FAB26-6A5C-4B8F-81B9-1983046B7736}"/>
              </a:ext>
            </a:extLst>
          </p:cNvPr>
          <p:cNvSpPr>
            <a:spLocks noGrp="1"/>
          </p:cNvSpPr>
          <p:nvPr>
            <p:ph idx="1"/>
          </p:nvPr>
        </p:nvSpPr>
        <p:spPr/>
        <p:txBody>
          <a:bodyPr>
            <a:normAutofit fontScale="92500" lnSpcReduction="20000"/>
          </a:bodyPr>
          <a:lstStyle/>
          <a:p>
            <a:r>
              <a:rPr lang="en-US" dirty="0"/>
              <a:t>“Clearly defined” implies the area is spatial and that boundaries are agreed-upon and effectively demarcated in some way, such as by:</a:t>
            </a:r>
          </a:p>
          <a:p>
            <a:pPr lvl="1"/>
            <a:r>
              <a:rPr lang="en-US" dirty="0"/>
              <a:t>signage</a:t>
            </a:r>
          </a:p>
          <a:p>
            <a:pPr lvl="1"/>
            <a:r>
              <a:rPr lang="en-US" dirty="0"/>
              <a:t>maps</a:t>
            </a:r>
          </a:p>
          <a:p>
            <a:pPr lvl="1"/>
            <a:r>
              <a:rPr lang="en-US" dirty="0"/>
              <a:t>survey markers</a:t>
            </a:r>
          </a:p>
          <a:p>
            <a:pPr lvl="1"/>
            <a:r>
              <a:rPr lang="en-US" dirty="0"/>
              <a:t>physical features that correspond with the legal boundary. </a:t>
            </a:r>
          </a:p>
          <a:p>
            <a:r>
              <a:rPr lang="en-US" dirty="0"/>
              <a:t>While the boundary may not always be publicly available, it should be available to:</a:t>
            </a:r>
          </a:p>
          <a:p>
            <a:pPr lvl="1"/>
            <a:r>
              <a:rPr lang="en-US" dirty="0"/>
              <a:t>decision makers</a:t>
            </a:r>
          </a:p>
          <a:p>
            <a:pPr lvl="1"/>
            <a:r>
              <a:rPr lang="en-US" dirty="0"/>
              <a:t>governing and management authorities</a:t>
            </a:r>
          </a:p>
          <a:p>
            <a:pPr lvl="1"/>
            <a:r>
              <a:rPr lang="en-US" dirty="0"/>
              <a:t>those who are undertaking activities with the potential to degrade the site</a:t>
            </a:r>
          </a:p>
          <a:p>
            <a:r>
              <a:rPr lang="en-US" dirty="0"/>
              <a:t>A boundary should be sufficiently recognizable to ensure compliance with management objectives and allow action to be taken against violations. </a:t>
            </a:r>
          </a:p>
          <a:p>
            <a:endParaRPr lang="en-US" dirty="0"/>
          </a:p>
        </p:txBody>
      </p:sp>
    </p:spTree>
    <p:extLst>
      <p:ext uri="{BB962C8B-B14F-4D97-AF65-F5344CB8AC3E}">
        <p14:creationId xmlns:p14="http://schemas.microsoft.com/office/powerpoint/2010/main" val="214280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2685F00-DD42-4961-A182-BC869D47FAB7}"/>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B6E4C2C8-3378-4CFE-979E-403B8C23E038}"/>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29701732-A639-4F26-8ADE-71159D34D8BC}"/>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94C5F920-D625-4F62-BA9F-50551861874F}"/>
              </a:ext>
            </a:extLst>
          </p:cNvPr>
          <p:cNvSpPr>
            <a:spLocks noGrp="1"/>
          </p:cNvSpPr>
          <p:nvPr>
            <p:ph type="title"/>
          </p:nvPr>
        </p:nvSpPr>
        <p:spPr/>
        <p:txBody>
          <a:bodyPr/>
          <a:lstStyle/>
          <a:p>
            <a:r>
              <a:rPr lang="en-US" dirty="0"/>
              <a:t>Criterion – Geographical Space (PA=OECM)</a:t>
            </a:r>
          </a:p>
        </p:txBody>
      </p:sp>
      <p:sp>
        <p:nvSpPr>
          <p:cNvPr id="3" name="Content Placeholder 2">
            <a:extLst>
              <a:ext uri="{FF2B5EF4-FFF2-40B4-BE49-F238E27FC236}">
                <a16:creationId xmlns:a16="http://schemas.microsoft.com/office/drawing/2014/main" id="{5D019AB5-4412-4799-AE3C-DDF2083E2C03}"/>
              </a:ext>
            </a:extLst>
          </p:cNvPr>
          <p:cNvSpPr>
            <a:spLocks noGrp="1"/>
          </p:cNvSpPr>
          <p:nvPr>
            <p:ph idx="1"/>
          </p:nvPr>
        </p:nvSpPr>
        <p:spPr/>
        <p:txBody>
          <a:bodyPr>
            <a:normAutofit fontScale="85000" lnSpcReduction="10000"/>
          </a:bodyPr>
          <a:lstStyle/>
          <a:p>
            <a:r>
              <a:rPr lang="en-US" dirty="0"/>
              <a:t>The geographic space in question may also be a subset of a larger area or mechanism(s). </a:t>
            </a:r>
          </a:p>
          <a:p>
            <a:r>
              <a:rPr lang="en-US" dirty="0"/>
              <a:t>It may be appropriate to evaluate different zones within an area separately if screening becomes difficult or produces inaccurate results due to different:</a:t>
            </a:r>
          </a:p>
          <a:p>
            <a:pPr lvl="1"/>
            <a:r>
              <a:rPr lang="en-US" dirty="0"/>
              <a:t>mechanisms applying to different portions</a:t>
            </a:r>
          </a:p>
          <a:p>
            <a:pPr lvl="1"/>
            <a:r>
              <a:rPr lang="en-US" dirty="0"/>
              <a:t>governance authorities responsible for different portions</a:t>
            </a:r>
          </a:p>
          <a:p>
            <a:pPr lvl="1"/>
            <a:r>
              <a:rPr lang="en-US" dirty="0"/>
              <a:t>prohibited and allowed activities in different areas</a:t>
            </a:r>
          </a:p>
          <a:p>
            <a:pPr lvl="1"/>
            <a:r>
              <a:rPr lang="en-US" dirty="0"/>
              <a:t>management objectives in different portions</a:t>
            </a:r>
          </a:p>
          <a:p>
            <a:pPr lvl="1"/>
            <a:r>
              <a:rPr lang="en-US" dirty="0"/>
              <a:t>degrees of ecological intactness owing to different management regimes</a:t>
            </a:r>
          </a:p>
          <a:p>
            <a:pPr lvl="1"/>
            <a:r>
              <a:rPr lang="en-US" dirty="0"/>
              <a:t>etc.</a:t>
            </a:r>
          </a:p>
          <a:p>
            <a:pPr marL="0" indent="0">
              <a:buNone/>
            </a:pPr>
            <a:r>
              <a:rPr lang="en-US" dirty="0"/>
              <a:t>where these differences could lead to different biodiversity outcomes or likelihoods of achieving in-situ conservation of biodiversity over the long term in different portions of the area</a:t>
            </a:r>
          </a:p>
          <a:p>
            <a:endParaRPr lang="en-US" dirty="0"/>
          </a:p>
        </p:txBody>
      </p:sp>
    </p:spTree>
    <p:extLst>
      <p:ext uri="{BB962C8B-B14F-4D97-AF65-F5344CB8AC3E}">
        <p14:creationId xmlns:p14="http://schemas.microsoft.com/office/powerpoint/2010/main" val="44018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9E59-B154-484E-A83A-AB1182DE0797}"/>
              </a:ext>
            </a:extLst>
          </p:cNvPr>
          <p:cNvSpPr>
            <a:spLocks noGrp="1"/>
          </p:cNvSpPr>
          <p:nvPr>
            <p:ph type="title"/>
          </p:nvPr>
        </p:nvSpPr>
        <p:spPr/>
        <p:txBody>
          <a:bodyPr/>
          <a:lstStyle/>
          <a:p>
            <a:r>
              <a:rPr lang="en-US" dirty="0"/>
              <a:t>Criterion – Geographical Space (PA=OECM)</a:t>
            </a:r>
          </a:p>
        </p:txBody>
      </p:sp>
      <p:sp>
        <p:nvSpPr>
          <p:cNvPr id="3" name="Content Placeholder 2">
            <a:extLst>
              <a:ext uri="{FF2B5EF4-FFF2-40B4-BE49-F238E27FC236}">
                <a16:creationId xmlns:a16="http://schemas.microsoft.com/office/drawing/2014/main" id="{20133F6D-4AAC-472C-AE2D-A809F3AA7B02}"/>
              </a:ext>
            </a:extLst>
          </p:cNvPr>
          <p:cNvSpPr>
            <a:spLocks noGrp="1"/>
          </p:cNvSpPr>
          <p:nvPr>
            <p:ph idx="1"/>
          </p:nvPr>
        </p:nvSpPr>
        <p:spPr/>
        <p:txBody>
          <a:bodyPr>
            <a:normAutofit/>
          </a:bodyPr>
          <a:lstStyle/>
          <a:p>
            <a:r>
              <a:rPr lang="en-US" dirty="0"/>
              <a:t>Protected areas and </a:t>
            </a:r>
            <a:r>
              <a:rPr lang="en-US" dirty="0" err="1"/>
              <a:t>OECMs</a:t>
            </a:r>
            <a:r>
              <a:rPr lang="en-US" dirty="0"/>
              <a:t> are generally evaluated and reported on an areal basis - i.e., in two dimensions. </a:t>
            </a:r>
          </a:p>
          <a:p>
            <a:r>
              <a:rPr lang="en-US" dirty="0"/>
              <a:t>However, the term “geographical space” is used by both IUCN and CBD in </a:t>
            </a:r>
            <a:r>
              <a:rPr lang="en-US" dirty="0" err="1"/>
              <a:t>favour</a:t>
            </a:r>
            <a:r>
              <a:rPr lang="en-US" dirty="0"/>
              <a:t> of “geographical area” to encourage evaluators to consider implications of the third dimension of geographical space - the vertical dimension - on an area’s ability to effectively conserve biodiversity. E.g.,</a:t>
            </a:r>
          </a:p>
          <a:p>
            <a:pPr lvl="2"/>
            <a:r>
              <a:rPr lang="en-US" dirty="0"/>
              <a:t>de-watering of biotic zone by underground mining</a:t>
            </a:r>
          </a:p>
          <a:p>
            <a:pPr lvl="2"/>
            <a:r>
              <a:rPr lang="en-US" dirty="0"/>
              <a:t>low-level flights disrupting caribou herds</a:t>
            </a:r>
          </a:p>
          <a:p>
            <a:endParaRPr lang="en-US" dirty="0"/>
          </a:p>
        </p:txBody>
      </p:sp>
      <p:grpSp>
        <p:nvGrpSpPr>
          <p:cNvPr id="4" name="Group 3">
            <a:extLst>
              <a:ext uri="{FF2B5EF4-FFF2-40B4-BE49-F238E27FC236}">
                <a16:creationId xmlns:a16="http://schemas.microsoft.com/office/drawing/2014/main" id="{107BCC9F-92C0-447A-90A0-A7102D242ED1}"/>
              </a:ext>
            </a:extLst>
          </p:cNvPr>
          <p:cNvGrpSpPr/>
          <p:nvPr/>
        </p:nvGrpSpPr>
        <p:grpSpPr>
          <a:xfrm>
            <a:off x="6555957" y="5465617"/>
            <a:ext cx="5084673" cy="1191433"/>
            <a:chOff x="465235" y="5215303"/>
            <a:chExt cx="6037091" cy="1504094"/>
          </a:xfrm>
        </p:grpSpPr>
        <p:pic>
          <p:nvPicPr>
            <p:cNvPr id="5" name="Picture 4">
              <a:extLst>
                <a:ext uri="{FF2B5EF4-FFF2-40B4-BE49-F238E27FC236}">
                  <a16:creationId xmlns:a16="http://schemas.microsoft.com/office/drawing/2014/main" id="{1E878C61-DA62-4F63-A5EE-068A5AE11CE1}"/>
                </a:ext>
              </a:extLst>
            </p:cNvPr>
            <p:cNvPicPr>
              <a:picLocks noChangeAspect="1"/>
            </p:cNvPicPr>
            <p:nvPr/>
          </p:nvPicPr>
          <p:blipFill rotWithShape="1">
            <a:blip r:embed="rId3"/>
            <a:srcRect r="868"/>
            <a:stretch/>
          </p:blipFill>
          <p:spPr>
            <a:xfrm>
              <a:off x="465235" y="5215303"/>
              <a:ext cx="4138246" cy="1504094"/>
            </a:xfrm>
            <a:prstGeom prst="rect">
              <a:avLst/>
            </a:prstGeom>
          </p:spPr>
        </p:pic>
        <p:pic>
          <p:nvPicPr>
            <p:cNvPr id="6" name="Picture 2" descr="Conservation 2020">
              <a:extLst>
                <a:ext uri="{FF2B5EF4-FFF2-40B4-BE49-F238E27FC236}">
                  <a16:creationId xmlns:a16="http://schemas.microsoft.com/office/drawing/2014/main" id="{8E12DD8B-3104-49B9-961F-0A803F28D87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82868"/>
            <a:stretch/>
          </p:blipFill>
          <p:spPr bwMode="auto">
            <a:xfrm>
              <a:off x="5298024" y="5319650"/>
              <a:ext cx="1204302" cy="12954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636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E8053C-02CA-46C2-B85F-E1E0E8BD6759}" vid="{FAB872B3-CD71-4C73-9CEE-4F6774684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CCEA-Pathway-DST</Template>
  <TotalTime>1238</TotalTime>
  <Words>4516</Words>
  <Application>Microsoft Office PowerPoint</Application>
  <PresentationFormat>Widescreen</PresentationFormat>
  <Paragraphs>318</Paragraphs>
  <Slides>43</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Decision-Support Tool In More Depth</vt:lpstr>
      <vt:lpstr>Additional Key Terms</vt:lpstr>
      <vt:lpstr>Additional Key Terms</vt:lpstr>
      <vt:lpstr>Additional Key Terms</vt:lpstr>
      <vt:lpstr>Additional Key Terms</vt:lpstr>
      <vt:lpstr>Criterion – Geographical Space (PA=OECM)</vt:lpstr>
      <vt:lpstr>Criterion – Geographical Space (PA=OECM)</vt:lpstr>
      <vt:lpstr>Criterion – Geographical Space (PA=OECM)</vt:lpstr>
      <vt:lpstr>Criterion – Geographical Space (PA=OECM)</vt:lpstr>
      <vt:lpstr>Criterion: Effective Means – 1 (PA=OECM)</vt:lpstr>
      <vt:lpstr>Criterion: Effective Means – 1 (PA=OECM)</vt:lpstr>
      <vt:lpstr>Criterion: Effective Means – 1 (PA=OECM)</vt:lpstr>
      <vt:lpstr>Criterion: Effective Means – 1 (PA=OECM)</vt:lpstr>
      <vt:lpstr>Criterion: Effective Means – 1 (PA=OECM)</vt:lpstr>
      <vt:lpstr>Criterion: Effective Means – 1 (PA=OECM)</vt:lpstr>
      <vt:lpstr>Criterion: Effective Means – 1 (PA=OECM)</vt:lpstr>
      <vt:lpstr>Criterion: Effective Means-2 (PA=OECM)</vt:lpstr>
      <vt:lpstr>Criterion: Effective Means-2 (PA=OECM)</vt:lpstr>
      <vt:lpstr>Effective Means – Interactions with other criteria</vt:lpstr>
      <vt:lpstr>Criterion: Long-term (PA=OECM)</vt:lpstr>
      <vt:lpstr>Criterion: Long-term (PA=OECM)</vt:lpstr>
      <vt:lpstr>Criterion: Long-term (PA=OECM)</vt:lpstr>
      <vt:lpstr>Criterion: Long-term (PA=OECM)</vt:lpstr>
      <vt:lpstr>Criterion: Long-term (PA=OECM)</vt:lpstr>
      <vt:lpstr>Criterion: Long-term (PA=OECM)</vt:lpstr>
      <vt:lpstr>Criterion: Timing (PA=OECM)</vt:lpstr>
      <vt:lpstr>Criterion: Timing (PA=OECM)</vt:lpstr>
      <vt:lpstr>Criterion: Primacy of Objectives (PA≠OECM)</vt:lpstr>
      <vt:lpstr>Criterion: Primacy of Objectives (PA≠OECM)</vt:lpstr>
      <vt:lpstr>Criterion: Primacy of Objectives (PA≠OECM)</vt:lpstr>
      <vt:lpstr>Criterion: Primacy of Objectives (PA≠OECM)</vt:lpstr>
      <vt:lpstr>Criterion: Scope of Objectives (PA≠OECM)</vt:lpstr>
      <vt:lpstr>Criterion: Scope of Objectives (PA≠OECM)</vt:lpstr>
      <vt:lpstr>Criterion: Scope of Objectives (PA≠OECM)</vt:lpstr>
      <vt:lpstr>Criterion: Scope of Objectives (PA≠OECM)</vt:lpstr>
      <vt:lpstr>Criterion: Governing Authorities (PA≠OECM)</vt:lpstr>
      <vt:lpstr>Criterion: Governing Authorities (PA≠OECM)</vt:lpstr>
      <vt:lpstr>Criterion: Governing Authorities (PA≠OECM)</vt:lpstr>
      <vt:lpstr>Criterion: Biodiversity Conservation Outcomes (PA≠OECM) </vt:lpstr>
      <vt:lpstr>Criterion: Biodiversity Conservation Outcomes (PA≠OECM) </vt:lpstr>
      <vt:lpstr>Criterion: Biodiversity Conservation Outcomes (PA≠OECM) </vt:lpstr>
      <vt:lpstr>Criterion: Biodiversity Conservation Outcomes (PA≠OECM) </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Decision-Support Tool -</dc:title>
  <dc:creator>MacKinnon, David S</dc:creator>
  <cp:lastModifiedBy>Paquin,Simon [NCR]</cp:lastModifiedBy>
  <cp:revision>52</cp:revision>
  <dcterms:created xsi:type="dcterms:W3CDTF">2019-10-02T16:12:30Z</dcterms:created>
  <dcterms:modified xsi:type="dcterms:W3CDTF">2020-01-28T16:17:49Z</dcterms:modified>
</cp:coreProperties>
</file>