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3" r:id="rId5"/>
    <p:sldId id="264"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Heather Lazaruk" initials="HL" lastIdx="6" clrIdx="0">
    <p:extLst>
      <p:ext uri="{19B8F6BF-5375-455C-9EA6-DF929625EA0E}">
        <p15:presenceInfo xmlns:p15="http://schemas.microsoft.com/office/powerpoint/2012/main" userId="S-1-5-21-2000478354-963894560-682003330-121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509" autoAdjust="0"/>
  </p:normalViewPr>
  <p:slideViewPr>
    <p:cSldViewPr snapToGrid="0">
      <p:cViewPr varScale="1">
        <p:scale>
          <a:sx n="91" d="100"/>
          <a:sy n="91" d="100"/>
        </p:scale>
        <p:origin x="12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EAF57-A729-4FD0-978A-D31BD57657E0}" type="datetimeFigureOut">
              <a:rPr lang="en-CA" smtClean="0"/>
              <a:t>28/01/2020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2C4FC-7AEF-4B94-8E1E-AEF31C9D03C0}" type="slidenum">
              <a:rPr lang="en-CA" smtClean="0"/>
              <a:t>‹#›</a:t>
            </a:fld>
            <a:endParaRPr lang="en-CA"/>
          </a:p>
        </p:txBody>
      </p:sp>
    </p:spTree>
    <p:extLst>
      <p:ext uri="{BB962C8B-B14F-4D97-AF65-F5344CB8AC3E}">
        <p14:creationId xmlns:p14="http://schemas.microsoft.com/office/powerpoint/2010/main" val="240143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1163638"/>
            <a:ext cx="4513263" cy="2540000"/>
          </a:xfrm>
        </p:spPr>
      </p:sp>
      <p:sp>
        <p:nvSpPr>
          <p:cNvPr id="3" name="Notes Placeholder 2"/>
          <p:cNvSpPr>
            <a:spLocks noGrp="1"/>
          </p:cNvSpPr>
          <p:nvPr>
            <p:ph type="body" idx="1"/>
          </p:nvPr>
        </p:nvSpPr>
        <p:spPr>
          <a:xfrm>
            <a:off x="702310" y="3863276"/>
            <a:ext cx="5618480" cy="5166551"/>
          </a:xfrm>
        </p:spPr>
        <p:txBody>
          <a:bodyPr/>
          <a:lstStyle/>
          <a:p>
            <a:r>
              <a:rPr lang="en-CA" sz="1100" dirty="0" smtClean="0"/>
              <a:t>To</a:t>
            </a:r>
            <a:r>
              <a:rPr lang="en-CA" sz="1100" baseline="0" dirty="0" smtClean="0"/>
              <a:t> fully understand where the DST came from and why we need one, we need to step back to look at the International and National targets.  What we do in Canada and our individual jurisdictions ties back to the Convention on Biological Diversity, if which Canada (and some provinces – like Quebec) are a signatory.</a:t>
            </a:r>
            <a:endParaRPr lang="en-CA" sz="1100" dirty="0" smtClean="0"/>
          </a:p>
          <a:p>
            <a:endParaRPr lang="en-CA" sz="1100" dirty="0" smtClean="0"/>
          </a:p>
          <a:p>
            <a:r>
              <a:rPr lang="en-CA" sz="1100" dirty="0" smtClean="0"/>
              <a:t>The CBDs</a:t>
            </a:r>
            <a:r>
              <a:rPr lang="en-CA" sz="1100" baseline="0" dirty="0" smtClean="0"/>
              <a:t> 2011-2020 Strategic Plan outlines 20 Targets, collectively known as the Aichi Targets.   Aichi Target 11 is specific to conservation areas.  It falls under the CBD goal C.</a:t>
            </a:r>
          </a:p>
          <a:p>
            <a:endParaRPr lang="en-CA" sz="1100" dirty="0"/>
          </a:p>
          <a:p>
            <a:pPr defTabSz="933126">
              <a:defRPr/>
            </a:pPr>
            <a:r>
              <a:rPr lang="en-CA" sz="1100" b="1" dirty="0"/>
              <a:t>Aichi Target 11: </a:t>
            </a:r>
            <a:r>
              <a:rPr lang="en-CA" sz="1100" dirty="0"/>
              <a:t>“By 2020, at least 17 per cent of terrestrial and inland water, and 10 per cent of coastal and marine areas, especially areas of particular importance for biodiversity and ecosystem services, are conserved through effectively and equitably managed, ecologically representative and well connected systems of protected areas and other effective area-based conservation measures, and integrated into the wider landscapes and seascapes. ”</a:t>
            </a:r>
          </a:p>
          <a:p>
            <a:pPr marL="0" lvl="1" defTabSz="933126">
              <a:defRPr/>
            </a:pPr>
            <a:endParaRPr lang="en-CA" sz="1100" dirty="0"/>
          </a:p>
          <a:p>
            <a:pPr marL="0" lvl="1" defTabSz="933126">
              <a:defRPr/>
            </a:pPr>
            <a:r>
              <a:rPr lang="en-CA" sz="1100" b="1" dirty="0"/>
              <a:t>Canada Target 1: </a:t>
            </a:r>
            <a:r>
              <a:rPr lang="en-CA" sz="1100" dirty="0"/>
              <a:t>In</a:t>
            </a:r>
            <a:r>
              <a:rPr lang="en-CA" sz="1100" b="1" dirty="0"/>
              <a:t> </a:t>
            </a:r>
            <a:r>
              <a:rPr lang="en-CA" sz="1100" dirty="0"/>
              <a:t>2015, Canada adopted a set of national biodiversity goals and targets for 2020 in response to the Aichi Targets. </a:t>
            </a:r>
            <a:r>
              <a:rPr lang="en-CA" sz="1100" b="1" dirty="0"/>
              <a:t>Canada Target 1 </a:t>
            </a:r>
            <a:r>
              <a:rPr lang="en-CA" sz="1100" dirty="0"/>
              <a:t>specifically</a:t>
            </a:r>
            <a:r>
              <a:rPr lang="en-CA" sz="1100" b="1" dirty="0"/>
              <a:t> </a:t>
            </a:r>
            <a:r>
              <a:rPr lang="en-CA" sz="1100" dirty="0"/>
              <a:t>parallels Aichi Target 11 in it’s area based target.</a:t>
            </a:r>
            <a:r>
              <a:rPr lang="en-US" sz="1100" dirty="0"/>
              <a:t>  Although the additional, qualitative elements of Aichi target 11 are not explicitly mentioned. implementation guidance that accompanies Target 1 acknowledges all of the qualifiers in Aichi Target 11 (e.g., ecologically representative, effectively managed, etc.), as the “guiding elements” of Canada Target 1.</a:t>
            </a:r>
          </a:p>
          <a:p>
            <a:pPr defTabSz="933126">
              <a:defRPr/>
            </a:pP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4830EC9B-027A-489B-B556-2AAD4C0545CB}" type="slidenum">
              <a:rPr lang="en-CA" smtClean="0"/>
              <a:t>2</a:t>
            </a:fld>
            <a:endParaRPr lang="en-CA"/>
          </a:p>
        </p:txBody>
      </p:sp>
    </p:spTree>
    <p:extLst>
      <p:ext uri="{BB962C8B-B14F-4D97-AF65-F5344CB8AC3E}">
        <p14:creationId xmlns:p14="http://schemas.microsoft.com/office/powerpoint/2010/main" val="331495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In 2011 – we all had a pretty good grasp on what protected areas were but OECMs were new.</a:t>
            </a:r>
            <a:r>
              <a:rPr lang="en-CA" sz="1200" baseline="0" dirty="0" smtClean="0"/>
              <a:t>  </a:t>
            </a:r>
            <a:r>
              <a:rPr lang="en-CA" sz="1200" dirty="0" smtClean="0"/>
              <a:t>As such </a:t>
            </a:r>
            <a:r>
              <a:rPr lang="en-US" sz="1200" dirty="0" smtClean="0"/>
              <a:t>Initial work on developing screening tools was on identifying OECMs</a:t>
            </a:r>
          </a:p>
          <a:p>
            <a:endParaRPr lang="en-CA" sz="1200" dirty="0" smtClean="0"/>
          </a:p>
          <a:p>
            <a:r>
              <a:rPr lang="en-US" sz="1200" b="0" i="0" u="none" strike="noStrike" kern="1200" baseline="0" dirty="0" smtClean="0">
                <a:solidFill>
                  <a:schemeClr val="tx1"/>
                </a:solidFill>
                <a:latin typeface="+mn-lt"/>
                <a:ea typeface="+mn-ea"/>
                <a:cs typeface="+mn-cs"/>
              </a:rPr>
              <a:t>The Pathway to Canada Target 1 decision-support tool and associated guidance is based on a tool originally developed and published by the Canadian Council on Ecological Areas (CCEA). The original CCEA tool has been collaboratively revised by Pathway jurisdictions, and members of the CCEA and Nature Conservancy of Canada to support jurisdictions in assessing if an area contributes to Target 1.   Took the original CCEA tool and revised it to ensure it follows the guidance in the 2019 pan-Canadian </a:t>
            </a:r>
            <a:r>
              <a:rPr lang="en-US" sz="1200" b="0" i="1" u="none" strike="noStrike" kern="1200" baseline="0" dirty="0" smtClean="0">
                <a:solidFill>
                  <a:schemeClr val="tx1"/>
                </a:solidFill>
                <a:latin typeface="+mn-lt"/>
                <a:ea typeface="+mn-ea"/>
                <a:cs typeface="+mn-cs"/>
              </a:rPr>
              <a:t>One with Nature </a:t>
            </a:r>
            <a:r>
              <a:rPr lang="en-US" sz="1200" b="0" i="0" u="none" strike="noStrike" kern="1200" baseline="0" dirty="0" smtClean="0">
                <a:solidFill>
                  <a:schemeClr val="tx1"/>
                </a:solidFill>
                <a:latin typeface="+mn-lt"/>
                <a:ea typeface="+mn-ea"/>
                <a:cs typeface="+mn-cs"/>
              </a:rPr>
              <a:t>report. The </a:t>
            </a:r>
            <a:r>
              <a:rPr lang="en-US" sz="1200" b="0" i="1" u="none" strike="noStrike" kern="1200" baseline="0" dirty="0" smtClean="0">
                <a:solidFill>
                  <a:schemeClr val="tx1"/>
                </a:solidFill>
                <a:latin typeface="+mn-lt"/>
                <a:ea typeface="+mn-ea"/>
                <a:cs typeface="+mn-cs"/>
              </a:rPr>
              <a:t>One with Nature </a:t>
            </a:r>
            <a:r>
              <a:rPr lang="en-US" sz="1200" b="0" i="0" u="none" strike="noStrike" kern="1200" baseline="0" dirty="0" smtClean="0">
                <a:solidFill>
                  <a:schemeClr val="tx1"/>
                </a:solidFill>
                <a:latin typeface="+mn-lt"/>
                <a:ea typeface="+mn-ea"/>
                <a:cs typeface="+mn-cs"/>
              </a:rPr>
              <a:t>report interprets internationally agreed to definitions for protected areas  and other conserved areas in a way that is supportive of international guidance for these definitions within the Canadian context. </a:t>
            </a:r>
            <a:endParaRPr lang="en-CA" dirty="0"/>
          </a:p>
        </p:txBody>
      </p:sp>
      <p:sp>
        <p:nvSpPr>
          <p:cNvPr id="4" name="Slide Number Placeholder 3"/>
          <p:cNvSpPr>
            <a:spLocks noGrp="1"/>
          </p:cNvSpPr>
          <p:nvPr>
            <p:ph type="sldNum" sz="quarter" idx="10"/>
          </p:nvPr>
        </p:nvSpPr>
        <p:spPr/>
        <p:txBody>
          <a:bodyPr/>
          <a:lstStyle/>
          <a:p>
            <a:fld id="{8E6BE13A-64CA-45B3-A00F-F05ABA08FFA0}" type="slidenum">
              <a:rPr lang="en-CA" smtClean="0"/>
              <a:t>3</a:t>
            </a:fld>
            <a:endParaRPr lang="en-CA"/>
          </a:p>
        </p:txBody>
      </p:sp>
    </p:spTree>
    <p:extLst>
      <p:ext uri="{BB962C8B-B14F-4D97-AF65-F5344CB8AC3E}">
        <p14:creationId xmlns:p14="http://schemas.microsoft.com/office/powerpoint/2010/main" val="397275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development of screening for OECMs advanced in Canada and at</a:t>
            </a:r>
            <a:r>
              <a:rPr lang="en-CA" baseline="0" dirty="0" smtClean="0"/>
              <a:t> the IUCN it became apparent that they are both quite similar and have many of the same principles.  This is why Canada’s DST is for both </a:t>
            </a:r>
            <a:r>
              <a:rPr lang="en-CA" baseline="0" dirty="0" err="1" smtClean="0"/>
              <a:t>PAs</a:t>
            </a:r>
            <a:r>
              <a:rPr lang="en-CA" baseline="0" dirty="0" smtClean="0"/>
              <a:t> and OECMs.</a:t>
            </a:r>
          </a:p>
          <a:p>
            <a:endParaRPr lang="en-CA" baseline="0" dirty="0" smtClean="0"/>
          </a:p>
          <a:p>
            <a:r>
              <a:rPr lang="en-CA" baseline="0" dirty="0" smtClean="0"/>
              <a:t>Lets looks a some of those core similarities and differences.</a:t>
            </a:r>
            <a:endParaRPr lang="en-CA" dirty="0"/>
          </a:p>
        </p:txBody>
      </p:sp>
      <p:sp>
        <p:nvSpPr>
          <p:cNvPr id="4" name="Slide Number Placeholder 3"/>
          <p:cNvSpPr>
            <a:spLocks noGrp="1"/>
          </p:cNvSpPr>
          <p:nvPr>
            <p:ph type="sldNum" sz="quarter" idx="10"/>
          </p:nvPr>
        </p:nvSpPr>
        <p:spPr/>
        <p:txBody>
          <a:bodyPr/>
          <a:lstStyle/>
          <a:p>
            <a:fld id="{1C32C4FC-7AEF-4B94-8E1E-AEF31C9D03C0}" type="slidenum">
              <a:rPr lang="en-CA" smtClean="0"/>
              <a:t>4</a:t>
            </a:fld>
            <a:endParaRPr lang="en-CA"/>
          </a:p>
        </p:txBody>
      </p:sp>
    </p:spTree>
    <p:extLst>
      <p:ext uri="{BB962C8B-B14F-4D97-AF65-F5344CB8AC3E}">
        <p14:creationId xmlns:p14="http://schemas.microsoft.com/office/powerpoint/2010/main" val="73008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a few key principles</a:t>
            </a:r>
            <a:r>
              <a:rPr lang="en-US" baseline="0" dirty="0" smtClean="0"/>
              <a:t> that apply equally to PA and OECMs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u="sng" dirty="0" smtClean="0"/>
              <a:t>in-situ</a:t>
            </a:r>
            <a:r>
              <a:rPr lang="en-US" dirty="0" smtClean="0"/>
              <a:t> conservation of biodiversity is a really key term in all of this.  It means </a:t>
            </a:r>
            <a:r>
              <a:rPr lang="en-GB" dirty="0" smtClean="0">
                <a:latin typeface="Calibri Light" panose="020F0302020204030204" pitchFamily="34" charset="0"/>
                <a:ea typeface="Calibri" panose="020F0502020204030204" pitchFamily="34" charset="0"/>
              </a:rPr>
              <a:t>The </a:t>
            </a:r>
            <a:r>
              <a:rPr lang="en-GB" b="1" i="1" u="sng" dirty="0" smtClean="0">
                <a:solidFill>
                  <a:srgbClr val="FF0000"/>
                </a:solidFill>
                <a:latin typeface="Calibri Light" panose="020F0302020204030204" pitchFamily="34" charset="0"/>
                <a:ea typeface="Calibri" panose="020F0502020204030204" pitchFamily="34" charset="0"/>
              </a:rPr>
              <a:t>conservation of ecosystems and natural habitats </a:t>
            </a:r>
            <a:r>
              <a:rPr lang="en-GB" dirty="0" smtClean="0">
                <a:latin typeface="Calibri Light" panose="020F0302020204030204" pitchFamily="34" charset="0"/>
                <a:ea typeface="Calibri" panose="020F0502020204030204" pitchFamily="34" charset="0"/>
              </a:rPr>
              <a:t>and the maintenance and recovery of viable populations of species </a:t>
            </a:r>
            <a:r>
              <a:rPr lang="en-GB" b="1" i="1" dirty="0" smtClean="0">
                <a:solidFill>
                  <a:srgbClr val="FF0000"/>
                </a:solidFill>
                <a:latin typeface="Calibri Light" panose="020F0302020204030204" pitchFamily="34" charset="0"/>
                <a:ea typeface="Calibri" panose="020F0502020204030204" pitchFamily="34" charset="0"/>
              </a:rPr>
              <a:t>in their natural surroundings </a:t>
            </a:r>
            <a:r>
              <a:rPr lang="en-GB" dirty="0" smtClean="0">
                <a:latin typeface="Calibri Light" panose="020F0302020204030204" pitchFamily="34" charset="0"/>
                <a:ea typeface="Calibri" panose="020F0502020204030204" pitchFamily="34" charset="0"/>
              </a:rPr>
              <a:t>and, in the case of domesticated or cultivated species, in the surroundings where they have developed their distinctive properties. (CBD Article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CA" dirty="0"/>
          </a:p>
        </p:txBody>
      </p:sp>
      <p:sp>
        <p:nvSpPr>
          <p:cNvPr id="4" name="Slide Number Placeholder 3"/>
          <p:cNvSpPr>
            <a:spLocks noGrp="1"/>
          </p:cNvSpPr>
          <p:nvPr>
            <p:ph type="sldNum" sz="quarter" idx="10"/>
          </p:nvPr>
        </p:nvSpPr>
        <p:spPr/>
        <p:txBody>
          <a:bodyPr/>
          <a:lstStyle/>
          <a:p>
            <a:fld id="{1C32C4FC-7AEF-4B94-8E1E-AEF31C9D03C0}" type="slidenum">
              <a:rPr lang="en-CA" smtClean="0"/>
              <a:t>5</a:t>
            </a:fld>
            <a:endParaRPr lang="en-CA"/>
          </a:p>
        </p:txBody>
      </p:sp>
    </p:spTree>
    <p:extLst>
      <p:ext uri="{BB962C8B-B14F-4D97-AF65-F5344CB8AC3E}">
        <p14:creationId xmlns:p14="http://schemas.microsoft.com/office/powerpoint/2010/main" val="9656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There are other nuanced differences</a:t>
            </a:r>
            <a:r>
              <a:rPr lang="en-CA" baseline="0" dirty="0" smtClean="0"/>
              <a:t> between </a:t>
            </a:r>
            <a:r>
              <a:rPr lang="en-CA" baseline="0" dirty="0" err="1" smtClean="0"/>
              <a:t>PAs</a:t>
            </a:r>
            <a:r>
              <a:rPr lang="en-CA" baseline="0" dirty="0" smtClean="0"/>
              <a:t> and OECMs as you will see as we move into looking at the DST in more detail.  However, there is once CORE difference and that is objectives.</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OECM - May not have the conservation of biodiversity as the primary goal, yet are managed over the long-term in ways that result in the effective and enduring protection of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PAs</a:t>
            </a:r>
            <a:r>
              <a:rPr lang="en-US" dirty="0" smtClean="0"/>
              <a:t> and OECMs are mutually exclusive – an area can be one, or the other, or neither, but not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IPCAs</a:t>
            </a:r>
            <a:r>
              <a:rPr lang="en-US" dirty="0" smtClean="0"/>
              <a:t> may meet PA criteria, or OECM criteria, or neither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30000" dirty="0" smtClean="0"/>
          </a:p>
          <a:p>
            <a:endParaRPr lang="en-CA" dirty="0"/>
          </a:p>
        </p:txBody>
      </p:sp>
      <p:sp>
        <p:nvSpPr>
          <p:cNvPr id="4" name="Slide Number Placeholder 3"/>
          <p:cNvSpPr>
            <a:spLocks noGrp="1"/>
          </p:cNvSpPr>
          <p:nvPr>
            <p:ph type="sldNum" sz="quarter" idx="10"/>
          </p:nvPr>
        </p:nvSpPr>
        <p:spPr/>
        <p:txBody>
          <a:bodyPr/>
          <a:lstStyle/>
          <a:p>
            <a:fld id="{1C32C4FC-7AEF-4B94-8E1E-AEF31C9D03C0}" type="slidenum">
              <a:rPr lang="en-CA" smtClean="0"/>
              <a:t>6</a:t>
            </a:fld>
            <a:endParaRPr lang="en-CA"/>
          </a:p>
        </p:txBody>
      </p:sp>
    </p:spTree>
    <p:extLst>
      <p:ext uri="{BB962C8B-B14F-4D97-AF65-F5344CB8AC3E}">
        <p14:creationId xmlns:p14="http://schemas.microsoft.com/office/powerpoint/2010/main" val="8603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Reporting is at the discretion of the jurisdictions (final decisions on what areas satisfy the criteria and can be reported) and relevant primary governing authorities (must consent to their areas being reported).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Pathway to Canada Target 1 decision support tool has been designed to promote consistency and transparency when identifying and reporting contributing areas for terrestrial and inland waters.</a:t>
            </a:r>
          </a:p>
          <a:p>
            <a:r>
              <a:rPr lang="en-US" sz="1200" kern="1200" dirty="0" smtClean="0">
                <a:solidFill>
                  <a:schemeClr val="tx1"/>
                </a:solidFill>
                <a:effectLst/>
                <a:latin typeface="+mn-lt"/>
                <a:ea typeface="+mn-ea"/>
                <a:cs typeface="+mn-cs"/>
              </a:rPr>
              <a:t>Areas that meet the criteria can then be reported to the Canadian Protected and Conserved Areas Database (</a:t>
            </a:r>
            <a:r>
              <a:rPr lang="en-US" sz="1200" kern="1200" dirty="0" err="1" smtClean="0">
                <a:solidFill>
                  <a:schemeClr val="tx1"/>
                </a:solidFill>
                <a:effectLst/>
                <a:latin typeface="+mn-lt"/>
                <a:ea typeface="+mn-ea"/>
                <a:cs typeface="+mn-cs"/>
              </a:rPr>
              <a:t>CPCAD</a:t>
            </a:r>
            <a:r>
              <a:rPr lang="en-US" sz="1200" kern="1200" dirty="0" smtClean="0">
                <a:solidFill>
                  <a:schemeClr val="tx1"/>
                </a:solidFill>
                <a:effectLst/>
                <a:latin typeface="+mn-lt"/>
                <a:ea typeface="+mn-ea"/>
                <a:cs typeface="+mn-cs"/>
              </a:rPr>
              <a:t>), which in turn supports reporting at the national and international levels.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Want to be able to account for all </a:t>
            </a:r>
            <a:r>
              <a:rPr lang="en-US" sz="1200" kern="1200" dirty="0" err="1" smtClean="0">
                <a:solidFill>
                  <a:schemeClr val="tx1"/>
                </a:solidFill>
                <a:effectLst/>
                <a:latin typeface="+mn-lt"/>
                <a:ea typeface="+mn-ea"/>
                <a:cs typeface="+mn-cs"/>
              </a:rPr>
              <a:t>PAs</a:t>
            </a:r>
            <a:r>
              <a:rPr lang="en-US" sz="1200" kern="1200" dirty="0" smtClean="0">
                <a:solidFill>
                  <a:schemeClr val="tx1"/>
                </a:solidFill>
                <a:effectLst/>
                <a:latin typeface="+mn-lt"/>
                <a:ea typeface="+mn-ea"/>
                <a:cs typeface="+mn-cs"/>
              </a:rPr>
              <a:t> and OECMs under all governance authorities.  Within the </a:t>
            </a:r>
            <a:r>
              <a:rPr lang="en-US" sz="1200" kern="1200" dirty="0" err="1" smtClean="0">
                <a:solidFill>
                  <a:schemeClr val="tx1"/>
                </a:solidFill>
                <a:effectLst/>
                <a:latin typeface="+mn-lt"/>
                <a:ea typeface="+mn-ea"/>
                <a:cs typeface="+mn-cs"/>
              </a:rPr>
              <a:t>FPT</a:t>
            </a:r>
            <a:r>
              <a:rPr lang="en-US" sz="1200" kern="1200" dirty="0" smtClean="0">
                <a:solidFill>
                  <a:schemeClr val="tx1"/>
                </a:solidFill>
                <a:effectLst/>
                <a:latin typeface="+mn-lt"/>
                <a:ea typeface="+mn-ea"/>
                <a:cs typeface="+mn-cs"/>
              </a:rPr>
              <a:t> governments</a:t>
            </a:r>
            <a:r>
              <a:rPr lang="en-US" sz="1200" kern="1200" baseline="0" dirty="0" smtClean="0">
                <a:solidFill>
                  <a:schemeClr val="tx1"/>
                </a:solidFill>
                <a:effectLst/>
                <a:latin typeface="+mn-lt"/>
                <a:ea typeface="+mn-ea"/>
                <a:cs typeface="+mn-cs"/>
              </a:rPr>
              <a:t> we have lots of experience accounting for protected areas and we are quite clear on what meets the criteria of a PA.  However other governing authorities (</a:t>
            </a:r>
            <a:r>
              <a:rPr lang="en-US" sz="1200" kern="1200" baseline="0" dirty="0" err="1"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..e private land trusts, Indigenous governments) do not have much experience yet with ensuring that their “protected areas” meet the </a:t>
            </a:r>
            <a:r>
              <a:rPr lang="en-US" sz="1200" kern="1200" baseline="0" dirty="0" err="1" smtClean="0">
                <a:solidFill>
                  <a:schemeClr val="tx1"/>
                </a:solidFill>
                <a:effectLst/>
                <a:latin typeface="+mn-lt"/>
                <a:ea typeface="+mn-ea"/>
                <a:cs typeface="+mn-cs"/>
              </a:rPr>
              <a:t>critieria</a:t>
            </a:r>
            <a:r>
              <a:rPr lang="en-US" sz="1200" kern="1200" baseline="0" dirty="0" smtClean="0">
                <a:solidFill>
                  <a:schemeClr val="tx1"/>
                </a:solidFill>
                <a:effectLst/>
                <a:latin typeface="+mn-lt"/>
                <a:ea typeface="+mn-ea"/>
                <a:cs typeface="+mn-cs"/>
              </a:rPr>
              <a:t> or maybe they are just unsure.  OECMs are new for all of us, and within the FTP governments this is bringing in different land managers so this tool is useful to help us ensure that the sites we are reporting now or want to report in future are actually meeting the criteria of a protected area</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CA" baseline="0" dirty="0" smtClean="0"/>
          </a:p>
          <a:p>
            <a:r>
              <a:rPr lang="en-CA" dirty="0" smtClean="0"/>
              <a:t>Can be used to:</a:t>
            </a:r>
          </a:p>
          <a:p>
            <a:pPr lvl="1"/>
            <a:r>
              <a:rPr lang="en-CA" dirty="0" smtClean="0"/>
              <a:t>ensure that a new site is meeting the criteria during the planning phase </a:t>
            </a:r>
          </a:p>
          <a:p>
            <a:pPr lvl="1"/>
            <a:r>
              <a:rPr lang="en-CA" dirty="0" smtClean="0"/>
              <a:t>screen existing sites not currently being accounted for in </a:t>
            </a:r>
            <a:r>
              <a:rPr lang="en-CA" dirty="0" err="1" smtClean="0"/>
              <a:t>CPCAD</a:t>
            </a:r>
            <a:r>
              <a:rPr lang="en-CA" dirty="0" smtClean="0"/>
              <a:t> to see if they meet the criteria</a:t>
            </a:r>
          </a:p>
          <a:p>
            <a:pPr lvl="1"/>
            <a:r>
              <a:rPr lang="en-CA" dirty="0" smtClean="0"/>
              <a:t>Identify gaps in candidate areas such that</a:t>
            </a:r>
            <a:r>
              <a:rPr lang="en-CA" baseline="0" dirty="0" smtClean="0"/>
              <a:t> those gaps can be addressed so sites can achieve PA or OECM standard and be accounted for</a:t>
            </a:r>
            <a:endParaRPr lang="en-CA" dirty="0" smtClean="0"/>
          </a:p>
          <a:p>
            <a:endParaRPr lang="en-CA" baseline="0" dirty="0" smtClean="0"/>
          </a:p>
          <a:p>
            <a:endParaRPr lang="en-CA" baseline="0" dirty="0" smtClean="0"/>
          </a:p>
          <a:p>
            <a:r>
              <a:rPr lang="en-CA" baseline="0" dirty="0" smtClean="0"/>
              <a:t>Criteria = PA and OECM criteria</a:t>
            </a:r>
            <a:endParaRPr lang="en-CA" dirty="0"/>
          </a:p>
        </p:txBody>
      </p:sp>
      <p:sp>
        <p:nvSpPr>
          <p:cNvPr id="4" name="Slide Number Placeholder 3"/>
          <p:cNvSpPr>
            <a:spLocks noGrp="1"/>
          </p:cNvSpPr>
          <p:nvPr>
            <p:ph type="sldNum" sz="quarter" idx="10"/>
          </p:nvPr>
        </p:nvSpPr>
        <p:spPr/>
        <p:txBody>
          <a:bodyPr/>
          <a:lstStyle/>
          <a:p>
            <a:fld id="{8E6BE13A-64CA-45B3-A00F-F05ABA08FFA0}" type="slidenum">
              <a:rPr lang="en-CA" smtClean="0"/>
              <a:t>7</a:t>
            </a:fld>
            <a:endParaRPr lang="en-CA"/>
          </a:p>
        </p:txBody>
      </p:sp>
    </p:spTree>
    <p:extLst>
      <p:ext uri="{BB962C8B-B14F-4D97-AF65-F5344CB8AC3E}">
        <p14:creationId xmlns:p14="http://schemas.microsoft.com/office/powerpoint/2010/main" val="276899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9D575BC-FB20-4B69-A990-284590244D0D}" type="datetimeFigureOut">
              <a:rPr lang="en-CA" smtClean="0"/>
              <a:t>28/01/2020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118267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9D575BC-FB20-4B69-A990-284590244D0D}" type="datetimeFigureOut">
              <a:rPr lang="en-CA" smtClean="0"/>
              <a:t>28/01/2020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228106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9D575BC-FB20-4B69-A990-284590244D0D}" type="datetimeFigureOut">
              <a:rPr lang="en-CA" smtClean="0"/>
              <a:t>28/01/2020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387166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9D575BC-FB20-4B69-A990-284590244D0D}" type="datetimeFigureOut">
              <a:rPr lang="en-CA" smtClean="0"/>
              <a:t>28/01/2020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267272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D575BC-FB20-4B69-A990-284590244D0D}" type="datetimeFigureOut">
              <a:rPr lang="en-CA" smtClean="0"/>
              <a:t>28/01/2020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195418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9D575BC-FB20-4B69-A990-284590244D0D}" type="datetimeFigureOut">
              <a:rPr lang="en-CA" smtClean="0"/>
              <a:t>28/01/2020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73366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9D575BC-FB20-4B69-A990-284590244D0D}" type="datetimeFigureOut">
              <a:rPr lang="en-CA" smtClean="0"/>
              <a:t>28/01/2020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159374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9D575BC-FB20-4B69-A990-284590244D0D}" type="datetimeFigureOut">
              <a:rPr lang="en-CA" smtClean="0"/>
              <a:t>28/01/2020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284759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575BC-FB20-4B69-A990-284590244D0D}" type="datetimeFigureOut">
              <a:rPr lang="en-CA" smtClean="0"/>
              <a:t>28/01/2020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315102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D575BC-FB20-4B69-A990-284590244D0D}" type="datetimeFigureOut">
              <a:rPr lang="en-CA" smtClean="0"/>
              <a:t>28/01/2020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256245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D575BC-FB20-4B69-A990-284590244D0D}" type="datetimeFigureOut">
              <a:rPr lang="en-CA" smtClean="0"/>
              <a:t>28/01/2020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7E2CCC-C73F-4C86-BC87-8B75304D677F}" type="slidenum">
              <a:rPr lang="en-CA" smtClean="0"/>
              <a:t>‹#›</a:t>
            </a:fld>
            <a:endParaRPr lang="en-CA"/>
          </a:p>
        </p:txBody>
      </p:sp>
    </p:spTree>
    <p:extLst>
      <p:ext uri="{BB962C8B-B14F-4D97-AF65-F5344CB8AC3E}">
        <p14:creationId xmlns:p14="http://schemas.microsoft.com/office/powerpoint/2010/main" val="150081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575BC-FB20-4B69-A990-284590244D0D}" type="datetimeFigureOut">
              <a:rPr lang="en-CA" smtClean="0"/>
              <a:t>28/01/2020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E2CCC-C73F-4C86-BC87-8B75304D677F}" type="slidenum">
              <a:rPr lang="en-CA" smtClean="0"/>
              <a:t>‹#›</a:t>
            </a:fld>
            <a:endParaRPr lang="en-CA"/>
          </a:p>
        </p:txBody>
      </p:sp>
    </p:spTree>
    <p:extLst>
      <p:ext uri="{BB962C8B-B14F-4D97-AF65-F5344CB8AC3E}">
        <p14:creationId xmlns:p14="http://schemas.microsoft.com/office/powerpoint/2010/main" val="1356355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50970" y="1122363"/>
            <a:ext cx="6217921" cy="2387600"/>
          </a:xfrm>
        </p:spPr>
        <p:txBody>
          <a:bodyPr>
            <a:noAutofit/>
          </a:bodyPr>
          <a:lstStyle/>
          <a:p>
            <a:r>
              <a:rPr lang="en-CA" b="1" dirty="0" smtClean="0">
                <a:solidFill>
                  <a:schemeClr val="accent6">
                    <a:lumMod val="50000"/>
                  </a:schemeClr>
                </a:solidFill>
              </a:rPr>
              <a:t>Introduction to the Decision Support Tool</a:t>
            </a:r>
            <a:endParaRPr lang="en-CA" b="1" dirty="0">
              <a:solidFill>
                <a:schemeClr val="accent6">
                  <a:lumMod val="50000"/>
                </a:schemeClr>
              </a:solidFill>
            </a:endParaRPr>
          </a:p>
        </p:txBody>
      </p:sp>
      <p:pic>
        <p:nvPicPr>
          <p:cNvPr id="6" name="Picture 5">
            <a:extLst>
              <a:ext uri="{FF2B5EF4-FFF2-40B4-BE49-F238E27FC236}">
                <a16:creationId xmlns:a16="http://schemas.microsoft.com/office/drawing/2014/main" id="{9C3955AE-9D99-4D04-9940-770F1A72B2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901" y="1029172"/>
            <a:ext cx="4001850" cy="5245201"/>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5780572" y="4770279"/>
            <a:ext cx="5925218" cy="1504094"/>
            <a:chOff x="5780572" y="4770279"/>
            <a:chExt cx="5925218" cy="1504094"/>
          </a:xfrm>
        </p:grpSpPr>
        <p:pic>
          <p:nvPicPr>
            <p:cNvPr id="8" name="Picture 7"/>
            <p:cNvPicPr>
              <a:picLocks noChangeAspect="1"/>
            </p:cNvPicPr>
            <p:nvPr/>
          </p:nvPicPr>
          <p:blipFill rotWithShape="1">
            <a:blip r:embed="rId3"/>
            <a:srcRect r="868"/>
            <a:stretch/>
          </p:blipFill>
          <p:spPr>
            <a:xfrm>
              <a:off x="5780572" y="4770279"/>
              <a:ext cx="4138246" cy="1504094"/>
            </a:xfrm>
            <a:prstGeom prst="rect">
              <a:avLst/>
            </a:prstGeom>
          </p:spPr>
        </p:pic>
        <p:pic>
          <p:nvPicPr>
            <p:cNvPr id="9"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637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8552" y="5344922"/>
            <a:ext cx="8330048" cy="1281112"/>
          </a:xfrm>
        </p:spPr>
        <p:txBody>
          <a:bodyPr>
            <a:normAutofit fontScale="85000" lnSpcReduction="10000"/>
          </a:bodyPr>
          <a:lstStyle/>
          <a:p>
            <a:pPr marL="114300" indent="0">
              <a:buNone/>
            </a:pPr>
            <a:r>
              <a:rPr lang="en-US" b="1" kern="1200" dirty="0">
                <a:solidFill>
                  <a:schemeClr val="tx1"/>
                </a:solidFill>
              </a:rPr>
              <a:t>Canada Target 1</a:t>
            </a:r>
            <a:r>
              <a:rPr lang="en-US" kern="1200" dirty="0">
                <a:solidFill>
                  <a:schemeClr val="tx1"/>
                </a:solidFill>
              </a:rPr>
              <a:t>: “By 2020, </a:t>
            </a:r>
            <a:r>
              <a:rPr lang="en-US" i="1" kern="1200" dirty="0">
                <a:solidFill>
                  <a:schemeClr val="tx1"/>
                </a:solidFill>
              </a:rPr>
              <a:t>at least 17 per cent </a:t>
            </a:r>
            <a:r>
              <a:rPr lang="en-US" kern="1200" dirty="0">
                <a:solidFill>
                  <a:schemeClr val="tx1"/>
                </a:solidFill>
              </a:rPr>
              <a:t>of terrestrial areas and inland water, and 10 percent of coastal and marine areas, are conserved through networks of </a:t>
            </a:r>
            <a:r>
              <a:rPr lang="en-US" b="1" kern="1200" dirty="0">
                <a:solidFill>
                  <a:schemeClr val="tx1"/>
                </a:solidFill>
              </a:rPr>
              <a:t>protected areas </a:t>
            </a:r>
            <a:r>
              <a:rPr lang="en-US" kern="1200" dirty="0">
                <a:solidFill>
                  <a:schemeClr val="tx1"/>
                </a:solidFill>
              </a:rPr>
              <a:t>and </a:t>
            </a:r>
            <a:r>
              <a:rPr lang="en-US" b="1" kern="1200" dirty="0">
                <a:solidFill>
                  <a:schemeClr val="tx1"/>
                </a:solidFill>
              </a:rPr>
              <a:t>other effective area-based conservation measures</a:t>
            </a:r>
            <a:r>
              <a:rPr lang="en-US" kern="1200" dirty="0">
                <a:solidFill>
                  <a:schemeClr val="tx1"/>
                </a:solidFill>
              </a:rPr>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482" y="3915911"/>
            <a:ext cx="1984880" cy="261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749252" y="1234400"/>
            <a:ext cx="8039057" cy="707886"/>
          </a:xfrm>
          <a:prstGeom prst="rect">
            <a:avLst/>
          </a:prstGeom>
          <a:noFill/>
        </p:spPr>
        <p:txBody>
          <a:bodyPr wrap="square" rtlCol="0">
            <a:spAutoFit/>
          </a:bodyPr>
          <a:lstStyle/>
          <a:p>
            <a:pPr marL="68580" lvl="1"/>
            <a:r>
              <a:rPr lang="en-US" sz="2000" b="1" i="1" dirty="0" smtClean="0">
                <a:latin typeface="Calibri" panose="020F0502020204030204" pitchFamily="34" charset="0"/>
                <a:cs typeface="Calibri" panose="020F0502020204030204" pitchFamily="34" charset="0"/>
              </a:rPr>
              <a:t>CBD Goal </a:t>
            </a:r>
            <a:r>
              <a:rPr lang="en-US" sz="2000" b="1" i="1" dirty="0">
                <a:latin typeface="Calibri" panose="020F0502020204030204" pitchFamily="34" charset="0"/>
                <a:cs typeface="Calibri" panose="020F0502020204030204" pitchFamily="34" charset="0"/>
              </a:rPr>
              <a:t>C: </a:t>
            </a:r>
            <a:r>
              <a:rPr lang="en-US" sz="2000" i="1" dirty="0">
                <a:latin typeface="Calibri" panose="020F0502020204030204" pitchFamily="34" charset="0"/>
                <a:cs typeface="Calibri" panose="020F0502020204030204" pitchFamily="34" charset="0"/>
              </a:rPr>
              <a:t>To improve the status of biodiversity by safeguarding ecosystems, species and genetic diversity</a:t>
            </a:r>
          </a:p>
        </p:txBody>
      </p:sp>
      <p:sp>
        <p:nvSpPr>
          <p:cNvPr id="10" name="Content Placeholder 2"/>
          <p:cNvSpPr txBox="1">
            <a:spLocks/>
          </p:cNvSpPr>
          <p:nvPr/>
        </p:nvSpPr>
        <p:spPr>
          <a:xfrm>
            <a:off x="4200524" y="2083729"/>
            <a:ext cx="7115175" cy="309859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68580" indent="0">
              <a:buNone/>
            </a:pPr>
            <a:r>
              <a:rPr lang="en-US" sz="2000" b="1" dirty="0">
                <a:latin typeface="Calibri" panose="020F0502020204030204" pitchFamily="34" charset="0"/>
                <a:cs typeface="Calibri" panose="020F0502020204030204" pitchFamily="34" charset="0"/>
              </a:rPr>
              <a:t>Aichi Target 11</a:t>
            </a:r>
            <a:r>
              <a:rPr lang="en-US" sz="2000" dirty="0">
                <a:latin typeface="Calibri" panose="020F0502020204030204" pitchFamily="34" charset="0"/>
                <a:cs typeface="Calibri" panose="020F0502020204030204" pitchFamily="34" charset="0"/>
              </a:rPr>
              <a:t>:…by 2020, at least 17% of lands  and inland water and 10% of coastal and marine areas in networks of </a:t>
            </a:r>
            <a:r>
              <a:rPr lang="en-US" sz="2000" b="1" dirty="0">
                <a:latin typeface="Calibri" panose="020F0502020204030204" pitchFamily="34" charset="0"/>
                <a:cs typeface="Calibri" panose="020F0502020204030204" pitchFamily="34" charset="0"/>
              </a:rPr>
              <a:t>protected areas </a:t>
            </a:r>
            <a:r>
              <a:rPr lang="en-US" sz="2000" dirty="0">
                <a:latin typeface="Calibri" panose="020F0502020204030204" pitchFamily="34" charset="0"/>
                <a:cs typeface="Calibri" panose="020F0502020204030204" pitchFamily="34" charset="0"/>
              </a:rPr>
              <a:t>and “</a:t>
            </a:r>
            <a:r>
              <a:rPr lang="en-US" sz="2000" b="1" dirty="0">
                <a:latin typeface="Calibri" panose="020F0502020204030204" pitchFamily="34" charset="0"/>
                <a:cs typeface="Calibri" panose="020F0502020204030204" pitchFamily="34" charset="0"/>
              </a:rPr>
              <a:t>other effective area based conservation measures</a:t>
            </a:r>
            <a:r>
              <a:rPr lang="en-US" sz="2000" dirty="0">
                <a:latin typeface="Calibri" panose="020F0502020204030204" pitchFamily="34" charset="0"/>
                <a:cs typeface="Calibri" panose="020F0502020204030204" pitchFamily="34" charset="0"/>
              </a:rPr>
              <a:t>” … that are:</a:t>
            </a:r>
          </a:p>
          <a:p>
            <a:pPr lvl="1"/>
            <a:r>
              <a:rPr lang="en-US" sz="2000" dirty="0">
                <a:solidFill>
                  <a:schemeClr val="tx1"/>
                </a:solidFill>
                <a:latin typeface="Calibri" panose="020F0502020204030204" pitchFamily="34" charset="0"/>
                <a:cs typeface="Calibri" panose="020F0502020204030204" pitchFamily="34" charset="0"/>
              </a:rPr>
              <a:t>Ecologically representative</a:t>
            </a:r>
          </a:p>
          <a:p>
            <a:pPr lvl="1"/>
            <a:r>
              <a:rPr lang="en-US" sz="2000" dirty="0">
                <a:solidFill>
                  <a:schemeClr val="tx1"/>
                </a:solidFill>
                <a:latin typeface="Calibri" panose="020F0502020204030204" pitchFamily="34" charset="0"/>
                <a:cs typeface="Calibri" panose="020F0502020204030204" pitchFamily="34" charset="0"/>
              </a:rPr>
              <a:t>Include key areas for biodiversity</a:t>
            </a:r>
          </a:p>
          <a:p>
            <a:pPr lvl="1"/>
            <a:r>
              <a:rPr lang="en-US" sz="2000" dirty="0">
                <a:solidFill>
                  <a:schemeClr val="tx1"/>
                </a:solidFill>
                <a:latin typeface="Calibri" panose="020F0502020204030204" pitchFamily="34" charset="0"/>
                <a:cs typeface="Calibri" panose="020F0502020204030204" pitchFamily="34" charset="0"/>
              </a:rPr>
              <a:t>Include key areas for ecosystem services</a:t>
            </a:r>
          </a:p>
          <a:p>
            <a:pPr lvl="1"/>
            <a:r>
              <a:rPr lang="en-US" sz="2000" dirty="0">
                <a:solidFill>
                  <a:schemeClr val="tx1"/>
                </a:solidFill>
                <a:latin typeface="Calibri" panose="020F0502020204030204" pitchFamily="34" charset="0"/>
                <a:cs typeface="Calibri" panose="020F0502020204030204" pitchFamily="34" charset="0"/>
              </a:rPr>
              <a:t>Effectively and equitably managed</a:t>
            </a:r>
          </a:p>
          <a:p>
            <a:pPr lvl="1"/>
            <a:r>
              <a:rPr lang="en-US" sz="2000" dirty="0">
                <a:solidFill>
                  <a:schemeClr val="tx1"/>
                </a:solidFill>
                <a:latin typeface="Calibri" panose="020F0502020204030204" pitchFamily="34" charset="0"/>
                <a:cs typeface="Calibri" panose="020F0502020204030204" pitchFamily="34" charset="0"/>
              </a:rPr>
              <a:t>Well-connected and integrated into the </a:t>
            </a:r>
            <a:r>
              <a:rPr lang="en-US" sz="2000" dirty="0" smtClean="0">
                <a:solidFill>
                  <a:schemeClr val="tx1"/>
                </a:solidFill>
                <a:latin typeface="Calibri" panose="020F0502020204030204" pitchFamily="34" charset="0"/>
                <a:cs typeface="Calibri" panose="020F0502020204030204" pitchFamily="34" charset="0"/>
              </a:rPr>
              <a:t>broader </a:t>
            </a:r>
            <a:r>
              <a:rPr lang="en-US" sz="2000" dirty="0">
                <a:solidFill>
                  <a:schemeClr val="tx1"/>
                </a:solidFill>
                <a:latin typeface="Calibri" panose="020F0502020204030204" pitchFamily="34" charset="0"/>
                <a:cs typeface="Calibri" panose="020F0502020204030204" pitchFamily="34" charset="0"/>
              </a:rPr>
              <a:t>landscape</a:t>
            </a:r>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118184" y="674522"/>
            <a:ext cx="2285913" cy="2958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548" y="2620870"/>
            <a:ext cx="1022733" cy="102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4383" y="480750"/>
            <a:ext cx="1194979" cy="388938"/>
          </a:xfrm>
          <a:prstGeom prst="roundRect">
            <a:avLst>
              <a:gd name="adj" fmla="val 16667"/>
            </a:avLst>
          </a:prstGeom>
          <a:noFill/>
          <a:ln w="12700" algn="in">
            <a:solidFill>
              <a:srgbClr val="85A366"/>
            </a:solidFill>
            <a:round/>
            <a:headEnd/>
            <a:tailEnd/>
          </a:ln>
          <a:effectLst>
            <a:outerShdw dist="99190" dir="3011666" algn="ctr" rotWithShape="0">
              <a:srgbClr val="193300">
                <a:alpha val="50000"/>
              </a:srgbClr>
            </a:outerShdw>
          </a:effectLst>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077864" y="261704"/>
            <a:ext cx="8799238" cy="825635"/>
          </a:xfrm>
        </p:spPr>
        <p:txBody>
          <a:bodyPr/>
          <a:lstStyle/>
          <a:p>
            <a:r>
              <a:rPr lang="en-CA" b="1" dirty="0" smtClean="0">
                <a:solidFill>
                  <a:schemeClr val="accent6">
                    <a:lumMod val="50000"/>
                  </a:schemeClr>
                </a:solidFill>
              </a:rPr>
              <a:t>How did the DST come to be?</a:t>
            </a:r>
            <a:endParaRPr lang="en-CA" b="1" dirty="0">
              <a:solidFill>
                <a:schemeClr val="accent6">
                  <a:lumMod val="50000"/>
                </a:schemeClr>
              </a:solidFill>
            </a:endParaRPr>
          </a:p>
        </p:txBody>
      </p:sp>
    </p:spTree>
    <p:extLst>
      <p:ext uri="{BB962C8B-B14F-4D97-AF65-F5344CB8AC3E}">
        <p14:creationId xmlns:p14="http://schemas.microsoft.com/office/powerpoint/2010/main" val="105688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6">
                    <a:lumMod val="50000"/>
                  </a:schemeClr>
                </a:solidFill>
              </a:rPr>
              <a:t>How did the DST come to be?</a:t>
            </a:r>
            <a:endParaRPr lang="en-CA" b="1" dirty="0">
              <a:solidFill>
                <a:schemeClr val="accent6">
                  <a:lumMod val="50000"/>
                </a:schemeClr>
              </a:solidFill>
            </a:endParaRPr>
          </a:p>
        </p:txBody>
      </p:sp>
      <p:sp>
        <p:nvSpPr>
          <p:cNvPr id="3" name="Content Placeholder 2"/>
          <p:cNvSpPr>
            <a:spLocks noGrp="1"/>
          </p:cNvSpPr>
          <p:nvPr>
            <p:ph idx="1"/>
          </p:nvPr>
        </p:nvSpPr>
        <p:spPr>
          <a:xfrm>
            <a:off x="838200" y="1471612"/>
            <a:ext cx="10515600" cy="4772025"/>
          </a:xfrm>
        </p:spPr>
        <p:txBody>
          <a:bodyPr>
            <a:normAutofit/>
          </a:bodyPr>
          <a:lstStyle/>
          <a:p>
            <a:r>
              <a:rPr lang="en-US" sz="2000" dirty="0" smtClean="0"/>
              <a:t>CCEA (2012 – present)</a:t>
            </a:r>
          </a:p>
          <a:p>
            <a:pPr lvl="1"/>
            <a:r>
              <a:rPr lang="en-US" sz="1800" dirty="0" smtClean="0">
                <a:solidFill>
                  <a:srgbClr val="C00000"/>
                </a:solidFill>
              </a:rPr>
              <a:t>Published draft tool and guidance May 2018</a:t>
            </a:r>
          </a:p>
          <a:p>
            <a:r>
              <a:rPr lang="en-US" sz="2000" dirty="0" smtClean="0"/>
              <a:t>IUCN-</a:t>
            </a:r>
            <a:r>
              <a:rPr lang="en-US" sz="2000" dirty="0" err="1" smtClean="0"/>
              <a:t>WCPA</a:t>
            </a:r>
            <a:r>
              <a:rPr lang="en-US" sz="2000" dirty="0" smtClean="0"/>
              <a:t> Global Task Force on OECMs (2015 – present)</a:t>
            </a:r>
          </a:p>
          <a:p>
            <a:pPr lvl="1"/>
            <a:r>
              <a:rPr lang="en-US" sz="1800" dirty="0" smtClean="0">
                <a:solidFill>
                  <a:srgbClr val="C00000"/>
                </a:solidFill>
              </a:rPr>
              <a:t>CBD Secretariat requested assistance from IUCN-</a:t>
            </a:r>
            <a:r>
              <a:rPr lang="en-US" sz="1800" dirty="0" err="1" smtClean="0">
                <a:solidFill>
                  <a:srgbClr val="C00000"/>
                </a:solidFill>
              </a:rPr>
              <a:t>WCPA</a:t>
            </a:r>
            <a:r>
              <a:rPr lang="en-US" sz="1800" dirty="0" smtClean="0">
                <a:solidFill>
                  <a:srgbClr val="C00000"/>
                </a:solidFill>
              </a:rPr>
              <a:t> in 2012</a:t>
            </a:r>
          </a:p>
          <a:p>
            <a:pPr lvl="1"/>
            <a:r>
              <a:rPr lang="en-US" sz="1800" dirty="0" smtClean="0">
                <a:solidFill>
                  <a:srgbClr val="C00000"/>
                </a:solidFill>
              </a:rPr>
              <a:t>Task Force established in 2015</a:t>
            </a:r>
          </a:p>
          <a:p>
            <a:pPr lvl="1"/>
            <a:r>
              <a:rPr lang="en-US" sz="1800" dirty="0" smtClean="0">
                <a:solidFill>
                  <a:srgbClr val="C00000"/>
                </a:solidFill>
              </a:rPr>
              <a:t>CBD accepted Task Force’s proposed definition and guidance with a few amendments November 2018</a:t>
            </a:r>
          </a:p>
          <a:p>
            <a:pPr lvl="1"/>
            <a:r>
              <a:rPr lang="en-US" sz="1800" dirty="0" smtClean="0">
                <a:solidFill>
                  <a:srgbClr val="C00000"/>
                </a:solidFill>
              </a:rPr>
              <a:t>IUCN-</a:t>
            </a:r>
            <a:r>
              <a:rPr lang="en-US" sz="1800" dirty="0" err="1" smtClean="0">
                <a:solidFill>
                  <a:srgbClr val="C00000"/>
                </a:solidFill>
              </a:rPr>
              <a:t>WCPA</a:t>
            </a:r>
            <a:r>
              <a:rPr lang="en-US" sz="1800" dirty="0" smtClean="0">
                <a:solidFill>
                  <a:srgbClr val="C00000"/>
                </a:solidFill>
              </a:rPr>
              <a:t> final guidance </a:t>
            </a:r>
          </a:p>
          <a:p>
            <a:r>
              <a:rPr lang="en-US" sz="2000" dirty="0" smtClean="0"/>
              <a:t>Pathway to Canada Target 1 (2017 – present)</a:t>
            </a:r>
          </a:p>
          <a:p>
            <a:pPr lvl="1"/>
            <a:r>
              <a:rPr lang="en-US" sz="1800" i="1" dirty="0" smtClean="0">
                <a:solidFill>
                  <a:srgbClr val="C00000"/>
                </a:solidFill>
              </a:rPr>
              <a:t>One with Nature </a:t>
            </a:r>
            <a:r>
              <a:rPr lang="en-US" sz="1800" dirty="0" smtClean="0">
                <a:solidFill>
                  <a:srgbClr val="C00000"/>
                </a:solidFill>
              </a:rPr>
              <a:t>report </a:t>
            </a:r>
            <a:r>
              <a:rPr lang="en-US" sz="1800" dirty="0">
                <a:solidFill>
                  <a:srgbClr val="C00000"/>
                </a:solidFill>
              </a:rPr>
              <a:t>interprets internationally agreed-to definitions </a:t>
            </a:r>
            <a:r>
              <a:rPr lang="en-US" sz="1800" dirty="0" smtClean="0">
                <a:solidFill>
                  <a:srgbClr val="C00000"/>
                </a:solidFill>
              </a:rPr>
              <a:t>for protected </a:t>
            </a:r>
            <a:r>
              <a:rPr lang="en-US" sz="1800" dirty="0">
                <a:solidFill>
                  <a:srgbClr val="C00000"/>
                </a:solidFill>
              </a:rPr>
              <a:t>areas </a:t>
            </a:r>
            <a:r>
              <a:rPr lang="en-US" sz="1800" dirty="0" smtClean="0">
                <a:solidFill>
                  <a:srgbClr val="C00000"/>
                </a:solidFill>
              </a:rPr>
              <a:t>and OECMs in </a:t>
            </a:r>
            <a:r>
              <a:rPr lang="en-US" sz="1800" dirty="0">
                <a:solidFill>
                  <a:srgbClr val="C00000"/>
                </a:solidFill>
              </a:rPr>
              <a:t>a way that </a:t>
            </a:r>
            <a:r>
              <a:rPr lang="en-US" sz="1800" dirty="0" smtClean="0">
                <a:solidFill>
                  <a:srgbClr val="C00000"/>
                </a:solidFill>
              </a:rPr>
              <a:t>is supportive </a:t>
            </a:r>
            <a:r>
              <a:rPr lang="en-US" sz="1800" dirty="0">
                <a:solidFill>
                  <a:srgbClr val="C00000"/>
                </a:solidFill>
              </a:rPr>
              <a:t>of international guidance for these </a:t>
            </a:r>
            <a:r>
              <a:rPr lang="en-US" sz="1800" dirty="0" smtClean="0">
                <a:solidFill>
                  <a:srgbClr val="C00000"/>
                </a:solidFill>
              </a:rPr>
              <a:t>definitions within </a:t>
            </a:r>
            <a:r>
              <a:rPr lang="en-US" sz="1800" dirty="0">
                <a:solidFill>
                  <a:srgbClr val="C00000"/>
                </a:solidFill>
              </a:rPr>
              <a:t>the Canadian context</a:t>
            </a:r>
            <a:r>
              <a:rPr lang="en-US" sz="1800" dirty="0" smtClean="0"/>
              <a:t>.</a:t>
            </a:r>
          </a:p>
          <a:p>
            <a:r>
              <a:rPr lang="en-CA" sz="2000" dirty="0" smtClean="0"/>
              <a:t>Pathway to Canada Target 1 and CCEA collaboration (2018 – present)</a:t>
            </a:r>
          </a:p>
          <a:p>
            <a:pPr lvl="1"/>
            <a:r>
              <a:rPr lang="en-CA" sz="1800" dirty="0" smtClean="0">
                <a:solidFill>
                  <a:srgbClr val="C00000"/>
                </a:solidFill>
              </a:rPr>
              <a:t>Revised draft CCEA tool based upon </a:t>
            </a:r>
            <a:r>
              <a:rPr lang="en-CA" sz="1800" i="1" dirty="0" smtClean="0">
                <a:solidFill>
                  <a:srgbClr val="C00000"/>
                </a:solidFill>
              </a:rPr>
              <a:t>One with Nature</a:t>
            </a:r>
            <a:r>
              <a:rPr lang="en-CA" sz="1800" dirty="0" smtClean="0">
                <a:solidFill>
                  <a:srgbClr val="C00000"/>
                </a:solidFill>
              </a:rPr>
              <a:t> report</a:t>
            </a:r>
          </a:p>
          <a:p>
            <a:pPr lvl="1"/>
            <a:r>
              <a:rPr lang="en-US" sz="1800" i="1" dirty="0">
                <a:solidFill>
                  <a:srgbClr val="C00000"/>
                </a:solidFill>
              </a:rPr>
              <a:t>Decision Support Tool For Assessing Areas Against Pan-Canadian Standards for </a:t>
            </a:r>
            <a:r>
              <a:rPr lang="en-US" sz="1800" i="1" dirty="0" smtClean="0">
                <a:solidFill>
                  <a:srgbClr val="C00000"/>
                </a:solidFill>
              </a:rPr>
              <a:t>Protected Areas </a:t>
            </a:r>
            <a:r>
              <a:rPr lang="en-US" sz="1800" i="1" dirty="0">
                <a:solidFill>
                  <a:srgbClr val="C00000"/>
                </a:solidFill>
              </a:rPr>
              <a:t>and Other Effective Area-based Conservation Measures for Terrestrial and Inland Waters</a:t>
            </a:r>
            <a:endParaRPr lang="en-CA" sz="1800" dirty="0">
              <a:solidFill>
                <a:srgbClr val="C00000"/>
              </a:solidFill>
            </a:endParaRPr>
          </a:p>
        </p:txBody>
      </p:sp>
      <p:grpSp>
        <p:nvGrpSpPr>
          <p:cNvPr id="4" name="Group 3"/>
          <p:cNvGrpSpPr/>
          <p:nvPr/>
        </p:nvGrpSpPr>
        <p:grpSpPr>
          <a:xfrm>
            <a:off x="8039100" y="5688806"/>
            <a:ext cx="3848768" cy="976313"/>
            <a:chOff x="5780572" y="4770279"/>
            <a:chExt cx="5925218" cy="1504094"/>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6"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888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039100" y="5688806"/>
            <a:ext cx="3848768" cy="976313"/>
            <a:chOff x="5780572" y="4770279"/>
            <a:chExt cx="5925218" cy="1504094"/>
          </a:xfrm>
        </p:grpSpPr>
        <p:pic>
          <p:nvPicPr>
            <p:cNvPr id="8" name="Picture 7"/>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9"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CA" b="1" dirty="0" smtClean="0">
                <a:solidFill>
                  <a:schemeClr val="accent6">
                    <a:lumMod val="50000"/>
                  </a:schemeClr>
                </a:solidFill>
              </a:rPr>
              <a:t>Defining Protected Areas and OECMs</a:t>
            </a:r>
            <a:endParaRPr lang="en-CA" b="1" dirty="0">
              <a:solidFill>
                <a:schemeClr val="accent6">
                  <a:lumMod val="50000"/>
                </a:schemeClr>
              </a:solidFill>
            </a:endParaRPr>
          </a:p>
        </p:txBody>
      </p:sp>
      <p:sp>
        <p:nvSpPr>
          <p:cNvPr id="3" name="Content Placeholder 2"/>
          <p:cNvSpPr>
            <a:spLocks noGrp="1"/>
          </p:cNvSpPr>
          <p:nvPr>
            <p:ph type="body" idx="1"/>
          </p:nvPr>
        </p:nvSpPr>
        <p:spPr/>
        <p:txBody>
          <a:bodyPr>
            <a:normAutofit/>
          </a:bodyPr>
          <a:lstStyle/>
          <a:p>
            <a:r>
              <a:rPr lang="en-CA" sz="2800" b="1" dirty="0" smtClean="0"/>
              <a:t>Protected Area</a:t>
            </a:r>
            <a:endParaRPr lang="en-US" sz="2800" i="1" dirty="0" smtClean="0"/>
          </a:p>
        </p:txBody>
      </p:sp>
      <p:sp>
        <p:nvSpPr>
          <p:cNvPr id="4" name="Content Placeholder 3"/>
          <p:cNvSpPr>
            <a:spLocks noGrp="1"/>
          </p:cNvSpPr>
          <p:nvPr>
            <p:ph sz="half" idx="2"/>
          </p:nvPr>
        </p:nvSpPr>
        <p:spPr/>
        <p:txBody>
          <a:bodyPr/>
          <a:lstStyle/>
          <a:p>
            <a:pPr marL="0" indent="0">
              <a:buNone/>
            </a:pPr>
            <a:r>
              <a:rPr lang="en-CA" sz="2600" dirty="0" smtClean="0"/>
              <a:t>“</a:t>
            </a:r>
            <a:r>
              <a:rPr lang="en-US" sz="2600" i="1" dirty="0" smtClean="0"/>
              <a:t>A </a:t>
            </a:r>
            <a:r>
              <a:rPr lang="en-US" sz="2600" i="1" dirty="0"/>
              <a:t>clearly defined geographical space, </a:t>
            </a:r>
            <a:r>
              <a:rPr lang="en-US" sz="2600" i="1" dirty="0" err="1"/>
              <a:t>recognised</a:t>
            </a:r>
            <a:r>
              <a:rPr lang="en-US" sz="2600" i="1" dirty="0"/>
              <a:t>, dedicated and managed, through legal or other effective means, to achieve the long-term conservation of nature with associated ecosystem services and cultural values</a:t>
            </a:r>
            <a:r>
              <a:rPr lang="en-US" sz="2600" i="1" dirty="0" smtClean="0"/>
              <a:t>.” (IUCN, Pathway)</a:t>
            </a:r>
            <a:endParaRPr lang="en-US" sz="2600" i="1" dirty="0"/>
          </a:p>
          <a:p>
            <a:endParaRPr lang="en-US" dirty="0"/>
          </a:p>
        </p:txBody>
      </p:sp>
      <p:sp>
        <p:nvSpPr>
          <p:cNvPr id="5" name="Text Placeholder 4"/>
          <p:cNvSpPr>
            <a:spLocks noGrp="1"/>
          </p:cNvSpPr>
          <p:nvPr>
            <p:ph type="body" sz="quarter" idx="3"/>
          </p:nvPr>
        </p:nvSpPr>
        <p:spPr/>
        <p:txBody>
          <a:bodyPr>
            <a:noAutofit/>
          </a:bodyPr>
          <a:lstStyle/>
          <a:p>
            <a:r>
              <a:rPr lang="en-US" sz="2800" dirty="0" smtClean="0"/>
              <a:t>Other Effective Area-Based Conservation Measure</a:t>
            </a:r>
            <a:endParaRPr lang="en-US" sz="2800" dirty="0"/>
          </a:p>
        </p:txBody>
      </p:sp>
      <p:sp>
        <p:nvSpPr>
          <p:cNvPr id="6" name="Content Placeholder 5"/>
          <p:cNvSpPr>
            <a:spLocks noGrp="1"/>
          </p:cNvSpPr>
          <p:nvPr>
            <p:ph sz="quarter" idx="4"/>
          </p:nvPr>
        </p:nvSpPr>
        <p:spPr/>
        <p:txBody>
          <a:bodyPr>
            <a:normAutofit fontScale="92500" lnSpcReduction="10000"/>
          </a:bodyPr>
          <a:lstStyle/>
          <a:p>
            <a:pPr marL="0" indent="0">
              <a:buNone/>
            </a:pPr>
            <a:r>
              <a:rPr lang="en-US" i="1" dirty="0" smtClean="0"/>
              <a:t>“A </a:t>
            </a:r>
            <a:r>
              <a:rPr lang="en-US" i="1" dirty="0"/>
              <a:t>geographically defined area other than a Protected Area, which is governed and managed in ways that achieve positive and sustained long-term outcomes for the in situ conservation of biodiversity, with associated ecosystem functions and services and where applicable, cultural, spiritual, socio–economic, and other locally relevant values</a:t>
            </a:r>
            <a:r>
              <a:rPr lang="en-US" i="1" dirty="0" smtClean="0"/>
              <a:t>” (IUCN / CBD, Pathway)</a:t>
            </a:r>
            <a:endParaRPr lang="en-CA" i="1" dirty="0"/>
          </a:p>
          <a:p>
            <a:endParaRPr lang="en-US" dirty="0"/>
          </a:p>
        </p:txBody>
      </p:sp>
    </p:spTree>
    <p:extLst>
      <p:ext uri="{BB962C8B-B14F-4D97-AF65-F5344CB8AC3E}">
        <p14:creationId xmlns:p14="http://schemas.microsoft.com/office/powerpoint/2010/main" val="83147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b="1" dirty="0" smtClean="0">
                <a:solidFill>
                  <a:schemeClr val="accent6">
                    <a:lumMod val="50000"/>
                  </a:schemeClr>
                </a:solidFill>
              </a:rPr>
              <a:t>Key Common Principles of Protected Areas and OECMs</a:t>
            </a:r>
            <a:endParaRPr lang="en-CA" b="1" dirty="0">
              <a:solidFill>
                <a:schemeClr val="accent6">
                  <a:lumMod val="50000"/>
                </a:schemeClr>
              </a:solidFill>
            </a:endParaRPr>
          </a:p>
        </p:txBody>
      </p:sp>
      <p:sp>
        <p:nvSpPr>
          <p:cNvPr id="8" name="Content Placeholder 7"/>
          <p:cNvSpPr>
            <a:spLocks noGrp="1"/>
          </p:cNvSpPr>
          <p:nvPr>
            <p:ph idx="1"/>
          </p:nvPr>
        </p:nvSpPr>
        <p:spPr/>
        <p:txBody>
          <a:bodyPr>
            <a:normAutofit/>
          </a:bodyPr>
          <a:lstStyle/>
          <a:p>
            <a:r>
              <a:rPr lang="en-CA" dirty="0"/>
              <a:t>Clearly defined geographical spaces</a:t>
            </a:r>
          </a:p>
          <a:p>
            <a:r>
              <a:rPr lang="en-US" dirty="0" smtClean="0"/>
              <a:t>Achieve </a:t>
            </a:r>
            <a:r>
              <a:rPr lang="en-US" dirty="0"/>
              <a:t>the </a:t>
            </a:r>
            <a:r>
              <a:rPr lang="en-US" dirty="0" smtClean="0"/>
              <a:t>effective, long-term </a:t>
            </a:r>
            <a:r>
              <a:rPr lang="en-US" u="sng" dirty="0"/>
              <a:t>in-situ</a:t>
            </a:r>
            <a:r>
              <a:rPr lang="en-US" dirty="0"/>
              <a:t> conservation of </a:t>
            </a:r>
            <a:r>
              <a:rPr lang="en-US" dirty="0" smtClean="0"/>
              <a:t>biodiversity</a:t>
            </a:r>
          </a:p>
          <a:p>
            <a:pPr lvl="1"/>
            <a:r>
              <a:rPr lang="en-US" dirty="0"/>
              <a:t>OECMs are comparable to protected areas in terms of biodiversity outcomes; OECMs are not less effective; not </a:t>
            </a:r>
            <a:r>
              <a:rPr lang="en-US" dirty="0" smtClean="0"/>
              <a:t>2</a:t>
            </a:r>
            <a:r>
              <a:rPr lang="en-US" baseline="30000" dirty="0" smtClean="0"/>
              <a:t>nd-class</a:t>
            </a:r>
          </a:p>
          <a:p>
            <a:pPr lvl="1"/>
            <a:r>
              <a:rPr lang="en-US" u="sng" dirty="0" smtClean="0"/>
              <a:t>In-situ</a:t>
            </a:r>
            <a:r>
              <a:rPr lang="en-US" dirty="0" smtClean="0"/>
              <a:t> </a:t>
            </a:r>
            <a:r>
              <a:rPr lang="en-US" dirty="0"/>
              <a:t>conservation of biodiversity </a:t>
            </a:r>
            <a:r>
              <a:rPr lang="en-US" dirty="0" smtClean="0"/>
              <a:t>means the </a:t>
            </a:r>
            <a:r>
              <a:rPr lang="en-GB" b="1" dirty="0">
                <a:ea typeface="Calibri" panose="020F0502020204030204" pitchFamily="34" charset="0"/>
              </a:rPr>
              <a:t>conservation of ecosystems and natural habitats </a:t>
            </a:r>
            <a:r>
              <a:rPr lang="en-GB" dirty="0">
                <a:ea typeface="Calibri" panose="020F0502020204030204" pitchFamily="34" charset="0"/>
              </a:rPr>
              <a:t>and the maintenance and recovery of viable populations of species </a:t>
            </a:r>
            <a:r>
              <a:rPr lang="en-GB" b="1" dirty="0">
                <a:ea typeface="Calibri" panose="020F0502020204030204" pitchFamily="34" charset="0"/>
              </a:rPr>
              <a:t>in their natural </a:t>
            </a:r>
            <a:r>
              <a:rPr lang="en-GB" b="1" dirty="0" smtClean="0">
                <a:ea typeface="Calibri" panose="020F0502020204030204" pitchFamily="34" charset="0"/>
              </a:rPr>
              <a:t>surroundings. </a:t>
            </a:r>
          </a:p>
          <a:p>
            <a:r>
              <a:rPr lang="en-US" dirty="0" smtClean="0"/>
              <a:t>Are “long-term” meaning </a:t>
            </a:r>
            <a:r>
              <a:rPr lang="en-US" dirty="0"/>
              <a:t>that conservation is expected/likely to continue indefinitely, without an </a:t>
            </a:r>
            <a:r>
              <a:rPr lang="en-US" dirty="0" smtClean="0"/>
              <a:t>endpoint</a:t>
            </a:r>
          </a:p>
          <a:p>
            <a:endParaRPr lang="en-US" dirty="0" smtClean="0"/>
          </a:p>
          <a:p>
            <a:endParaRPr lang="en-US" dirty="0" smtClean="0"/>
          </a:p>
          <a:p>
            <a:endParaRPr lang="en-US" dirty="0"/>
          </a:p>
          <a:p>
            <a:endParaRPr lang="en-CA" dirty="0"/>
          </a:p>
          <a:p>
            <a:endParaRPr lang="en-US" dirty="0"/>
          </a:p>
          <a:p>
            <a:endParaRPr lang="en-CA" dirty="0"/>
          </a:p>
        </p:txBody>
      </p:sp>
      <p:grpSp>
        <p:nvGrpSpPr>
          <p:cNvPr id="9" name="Group 8"/>
          <p:cNvGrpSpPr/>
          <p:nvPr/>
        </p:nvGrpSpPr>
        <p:grpSpPr>
          <a:xfrm>
            <a:off x="8039100" y="5688806"/>
            <a:ext cx="3848768" cy="976313"/>
            <a:chOff x="5780572" y="4770279"/>
            <a:chExt cx="5925218" cy="1504094"/>
          </a:xfrm>
        </p:grpSpPr>
        <p:pic>
          <p:nvPicPr>
            <p:cNvPr id="10" name="Picture 9"/>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11"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724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6">
                    <a:lumMod val="50000"/>
                  </a:schemeClr>
                </a:solidFill>
              </a:rPr>
              <a:t>Key Difference between Protected Areas and OECMs</a:t>
            </a:r>
            <a:endParaRPr lang="en-CA" b="1" dirty="0">
              <a:solidFill>
                <a:schemeClr val="accent6">
                  <a:lumMod val="50000"/>
                </a:schemeClr>
              </a:solidFill>
            </a:endParaRPr>
          </a:p>
        </p:txBody>
      </p:sp>
      <p:sp>
        <p:nvSpPr>
          <p:cNvPr id="4" name="Text Placeholder 3"/>
          <p:cNvSpPr>
            <a:spLocks noGrp="1"/>
          </p:cNvSpPr>
          <p:nvPr>
            <p:ph type="body" idx="1"/>
          </p:nvPr>
        </p:nvSpPr>
        <p:spPr>
          <a:xfrm>
            <a:off x="839788" y="2088357"/>
            <a:ext cx="5157787" cy="823912"/>
          </a:xfrm>
        </p:spPr>
        <p:txBody>
          <a:bodyPr>
            <a:normAutofit/>
          </a:bodyPr>
          <a:lstStyle/>
          <a:p>
            <a:r>
              <a:rPr lang="en-CA" sz="2800" dirty="0" smtClean="0"/>
              <a:t>Protected Area</a:t>
            </a:r>
            <a:endParaRPr lang="en-CA" sz="2800" dirty="0"/>
          </a:p>
        </p:txBody>
      </p:sp>
      <p:sp>
        <p:nvSpPr>
          <p:cNvPr id="5" name="Content Placeholder 4"/>
          <p:cNvSpPr>
            <a:spLocks noGrp="1"/>
          </p:cNvSpPr>
          <p:nvPr>
            <p:ph sz="half" idx="2"/>
          </p:nvPr>
        </p:nvSpPr>
        <p:spPr>
          <a:xfrm>
            <a:off x="839788" y="3006726"/>
            <a:ext cx="5157787" cy="1638300"/>
          </a:xfrm>
        </p:spPr>
        <p:txBody>
          <a:bodyPr>
            <a:normAutofit/>
          </a:bodyPr>
          <a:lstStyle/>
          <a:p>
            <a:r>
              <a:rPr lang="en-US" sz="2600" dirty="0" smtClean="0"/>
              <a:t>Objectives </a:t>
            </a:r>
            <a:r>
              <a:rPr lang="en-US" sz="2600" u="sng" dirty="0" smtClean="0"/>
              <a:t>for</a:t>
            </a:r>
            <a:r>
              <a:rPr lang="en-US" sz="2600" dirty="0" smtClean="0"/>
              <a:t> </a:t>
            </a:r>
            <a:r>
              <a:rPr lang="en-US" sz="2600" dirty="0"/>
              <a:t>biodiversity conservation are primary and </a:t>
            </a:r>
            <a:r>
              <a:rPr lang="en-US" sz="2600" dirty="0" smtClean="0"/>
              <a:t> over-riding</a:t>
            </a:r>
            <a:endParaRPr lang="en-US" sz="2600" dirty="0"/>
          </a:p>
        </p:txBody>
      </p:sp>
      <p:sp>
        <p:nvSpPr>
          <p:cNvPr id="6" name="Text Placeholder 5"/>
          <p:cNvSpPr>
            <a:spLocks noGrp="1"/>
          </p:cNvSpPr>
          <p:nvPr>
            <p:ph type="body" sz="quarter" idx="3"/>
          </p:nvPr>
        </p:nvSpPr>
        <p:spPr>
          <a:xfrm>
            <a:off x="6172200" y="2107936"/>
            <a:ext cx="5183188" cy="823912"/>
          </a:xfrm>
        </p:spPr>
        <p:txBody>
          <a:bodyPr>
            <a:noAutofit/>
          </a:bodyPr>
          <a:lstStyle/>
          <a:p>
            <a:r>
              <a:rPr lang="en-US" sz="2800" dirty="0"/>
              <a:t>Other Effective Area-Based Conservation Measure</a:t>
            </a:r>
          </a:p>
        </p:txBody>
      </p:sp>
      <p:sp>
        <p:nvSpPr>
          <p:cNvPr id="7" name="Content Placeholder 6"/>
          <p:cNvSpPr>
            <a:spLocks noGrp="1"/>
          </p:cNvSpPr>
          <p:nvPr>
            <p:ph sz="quarter" idx="4"/>
          </p:nvPr>
        </p:nvSpPr>
        <p:spPr>
          <a:xfrm>
            <a:off x="6172200" y="2946134"/>
            <a:ext cx="5183188" cy="2369344"/>
          </a:xfrm>
        </p:spPr>
        <p:txBody>
          <a:bodyPr>
            <a:normAutofit lnSpcReduction="10000"/>
          </a:bodyPr>
          <a:lstStyle/>
          <a:p>
            <a:r>
              <a:rPr lang="en-CA" sz="2600" dirty="0" smtClean="0"/>
              <a:t>May or may not have conservation of biodiversity objectives, </a:t>
            </a:r>
            <a:r>
              <a:rPr lang="en-US" sz="2600" dirty="0"/>
              <a:t>but objectives must exist, and they must be </a:t>
            </a:r>
            <a:r>
              <a:rPr lang="en-US" sz="2600" dirty="0" smtClean="0"/>
              <a:t>consistent and not in conflict, </a:t>
            </a:r>
            <a:r>
              <a:rPr lang="en-US" sz="2600" dirty="0"/>
              <a:t>whether intentionally or otherwise, with the in-situ conservation of </a:t>
            </a:r>
            <a:r>
              <a:rPr lang="en-US" sz="2600" dirty="0" smtClean="0"/>
              <a:t>biodiversity </a:t>
            </a:r>
            <a:endParaRPr lang="en-CA" sz="2600" dirty="0"/>
          </a:p>
        </p:txBody>
      </p:sp>
      <p:grpSp>
        <p:nvGrpSpPr>
          <p:cNvPr id="8" name="Group 7"/>
          <p:cNvGrpSpPr/>
          <p:nvPr/>
        </p:nvGrpSpPr>
        <p:grpSpPr>
          <a:xfrm>
            <a:off x="8039100" y="5688806"/>
            <a:ext cx="3848768" cy="976313"/>
            <a:chOff x="5780572" y="4770279"/>
            <a:chExt cx="5925218" cy="1504094"/>
          </a:xfrm>
        </p:grpSpPr>
        <p:pic>
          <p:nvPicPr>
            <p:cNvPr id="9" name="Picture 8"/>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10"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226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6">
                    <a:lumMod val="50000"/>
                  </a:schemeClr>
                </a:solidFill>
              </a:rPr>
              <a:t>What is the DST for?</a:t>
            </a:r>
            <a:endParaRPr lang="en-CA" b="1"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CA" dirty="0" smtClean="0"/>
              <a:t>Determining if conservation areas meet the Canada Target 1 reporting criteria</a:t>
            </a:r>
          </a:p>
          <a:p>
            <a:pPr lvl="1"/>
            <a:r>
              <a:rPr lang="en-US" dirty="0"/>
              <a:t>Reporting is at the discretion of the jurisdictions and relevant primary governing authorities. </a:t>
            </a:r>
            <a:endParaRPr lang="en-CA" dirty="0" smtClean="0"/>
          </a:p>
          <a:p>
            <a:r>
              <a:rPr lang="en-CA" dirty="0" smtClean="0"/>
              <a:t>Differentiating between protected areas and other effective area-based conservation measures (OECMs)</a:t>
            </a:r>
          </a:p>
          <a:p>
            <a:r>
              <a:rPr lang="en-CA" dirty="0" smtClean="0"/>
              <a:t>Ensuring a national standard for reporting to </a:t>
            </a:r>
            <a:r>
              <a:rPr lang="en-CA" dirty="0" err="1" smtClean="0"/>
              <a:t>CPCAD</a:t>
            </a:r>
            <a:r>
              <a:rPr lang="en-CA" dirty="0" smtClean="0"/>
              <a:t> for areas under all governance authorities</a:t>
            </a:r>
          </a:p>
          <a:p>
            <a:r>
              <a:rPr lang="en-CA" dirty="0"/>
              <a:t>Can be used to:</a:t>
            </a:r>
          </a:p>
          <a:p>
            <a:pPr lvl="1"/>
            <a:r>
              <a:rPr lang="en-CA" dirty="0"/>
              <a:t>ensure that a new site is meeting the criteria during the planning phase </a:t>
            </a:r>
          </a:p>
          <a:p>
            <a:pPr lvl="1"/>
            <a:r>
              <a:rPr lang="en-CA" dirty="0"/>
              <a:t>screen existing sites not currently being accounted for in </a:t>
            </a:r>
            <a:r>
              <a:rPr lang="en-CA" dirty="0" err="1" smtClean="0"/>
              <a:t>CPCAD</a:t>
            </a:r>
            <a:endParaRPr lang="en-CA" dirty="0" smtClean="0"/>
          </a:p>
          <a:p>
            <a:pPr lvl="1"/>
            <a:r>
              <a:rPr lang="en-CA" dirty="0" smtClean="0"/>
              <a:t>Identify gaps in candidate sites </a:t>
            </a:r>
          </a:p>
        </p:txBody>
      </p:sp>
      <p:grpSp>
        <p:nvGrpSpPr>
          <p:cNvPr id="4" name="Group 3"/>
          <p:cNvGrpSpPr/>
          <p:nvPr/>
        </p:nvGrpSpPr>
        <p:grpSpPr>
          <a:xfrm>
            <a:off x="8039100" y="5688806"/>
            <a:ext cx="3848768" cy="976313"/>
            <a:chOff x="5780572" y="4770279"/>
            <a:chExt cx="5925218" cy="1504094"/>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r="868"/>
            <a:stretch/>
          </p:blipFill>
          <p:spPr>
            <a:xfrm>
              <a:off x="5780572" y="4770279"/>
              <a:ext cx="4138246" cy="1504094"/>
            </a:xfrm>
            <a:prstGeom prst="rect">
              <a:avLst/>
            </a:prstGeom>
          </p:spPr>
        </p:pic>
        <p:pic>
          <p:nvPicPr>
            <p:cNvPr id="6" name="Picture 2" descr="Conservation 2020"/>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749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1586</Words>
  <Application>Microsoft Office PowerPoint</Application>
  <PresentationFormat>Widescreen</PresentationFormat>
  <Paragraphs>101</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Georgia</vt:lpstr>
      <vt:lpstr>Office Theme</vt:lpstr>
      <vt:lpstr>Introduction to the Decision Support Tool</vt:lpstr>
      <vt:lpstr>How did the DST come to be?</vt:lpstr>
      <vt:lpstr>How did the DST come to be?</vt:lpstr>
      <vt:lpstr>Defining Protected Areas and OECMs</vt:lpstr>
      <vt:lpstr>Key Common Principles of Protected Areas and OECMs</vt:lpstr>
      <vt:lpstr>Key Difference between Protected Areas and OECMs</vt:lpstr>
      <vt:lpstr>What is the DST for?</vt:lpstr>
    </vt:vector>
  </TitlesOfParts>
  <Company>Yukon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Decision Support Tool</dc:title>
  <dc:creator>Jessica Elliott</dc:creator>
  <cp:lastModifiedBy>Paquin,Simon [NCR]</cp:lastModifiedBy>
  <cp:revision>22</cp:revision>
  <dcterms:created xsi:type="dcterms:W3CDTF">2019-09-27T18:22:12Z</dcterms:created>
  <dcterms:modified xsi:type="dcterms:W3CDTF">2020-01-28T16:16:39Z</dcterms:modified>
</cp:coreProperties>
</file>