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87" r:id="rId4"/>
    <p:sldId id="259" r:id="rId5"/>
    <p:sldId id="260" r:id="rId6"/>
    <p:sldId id="269" r:id="rId7"/>
    <p:sldId id="276" r:id="rId8"/>
    <p:sldId id="262" r:id="rId9"/>
    <p:sldId id="265" r:id="rId10"/>
    <p:sldId id="266" r:id="rId11"/>
    <p:sldId id="267" r:id="rId12"/>
    <p:sldId id="268" r:id="rId13"/>
    <p:sldId id="271" r:id="rId14"/>
    <p:sldId id="277" r:id="rId15"/>
    <p:sldId id="279" r:id="rId16"/>
    <p:sldId id="272" r:id="rId17"/>
    <p:sldId id="273" r:id="rId18"/>
    <p:sldId id="274" r:id="rId19"/>
    <p:sldId id="281" r:id="rId20"/>
    <p:sldId id="275" r:id="rId21"/>
    <p:sldId id="263" r:id="rId22"/>
    <p:sldId id="278"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1928" autoAdjust="0"/>
  </p:normalViewPr>
  <p:slideViewPr>
    <p:cSldViewPr snapToGrid="0" showGuides="1">
      <p:cViewPr varScale="1">
        <p:scale>
          <a:sx n="106" d="100"/>
          <a:sy n="106" d="100"/>
        </p:scale>
        <p:origin x="46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CF44E-4BB9-4CF6-8560-D36152B2BEAD}"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3A3EC-EF74-445A-BCF5-18B9A5468595}" type="slidenum">
              <a:rPr lang="en-US" smtClean="0"/>
              <a:t>‹#›</a:t>
            </a:fld>
            <a:endParaRPr lang="en-US"/>
          </a:p>
        </p:txBody>
      </p:sp>
    </p:spTree>
    <p:extLst>
      <p:ext uri="{BB962C8B-B14F-4D97-AF65-F5344CB8AC3E}">
        <p14:creationId xmlns:p14="http://schemas.microsoft.com/office/powerpoint/2010/main" val="31926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a:t>
            </a:fld>
            <a:endParaRPr lang="en-US"/>
          </a:p>
        </p:txBody>
      </p:sp>
    </p:spTree>
    <p:extLst>
      <p:ext uri="{BB962C8B-B14F-4D97-AF65-F5344CB8AC3E}">
        <p14:creationId xmlns:p14="http://schemas.microsoft.com/office/powerpoint/2010/main" val="24344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can you do what you need to do?” and EM 2 is “do you have to do what you are supposed to do?” </a:t>
            </a:r>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10</a:t>
            </a:fld>
            <a:endParaRPr lang="en-US"/>
          </a:p>
        </p:txBody>
      </p:sp>
    </p:spTree>
    <p:extLst>
      <p:ext uri="{BB962C8B-B14F-4D97-AF65-F5344CB8AC3E}">
        <p14:creationId xmlns:p14="http://schemas.microsoft.com/office/powerpoint/2010/main" val="397307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 long-term, one of the things we’ve spent a lot of time talking about is what happens at the end of an agreement. A 50-year agreement that renews by default is perhaps long term, but one that does its time and dies is not.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11</a:t>
            </a:fld>
            <a:endParaRPr lang="en-US"/>
          </a:p>
        </p:txBody>
      </p:sp>
    </p:spTree>
    <p:extLst>
      <p:ext uri="{BB962C8B-B14F-4D97-AF65-F5344CB8AC3E}">
        <p14:creationId xmlns:p14="http://schemas.microsoft.com/office/powerpoint/2010/main" val="395178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12</a:t>
            </a:fld>
            <a:endParaRPr lang="en-US"/>
          </a:p>
        </p:txBody>
      </p:sp>
    </p:spTree>
    <p:extLst>
      <p:ext uri="{BB962C8B-B14F-4D97-AF65-F5344CB8AC3E}">
        <p14:creationId xmlns:p14="http://schemas.microsoft.com/office/powerpoint/2010/main" val="196172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13</a:t>
            </a:fld>
            <a:endParaRPr lang="en-US"/>
          </a:p>
        </p:txBody>
      </p:sp>
    </p:spTree>
    <p:extLst>
      <p:ext uri="{BB962C8B-B14F-4D97-AF65-F5344CB8AC3E}">
        <p14:creationId xmlns:p14="http://schemas.microsoft.com/office/powerpoint/2010/main" val="63812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14</a:t>
            </a:fld>
            <a:endParaRPr lang="en-US"/>
          </a:p>
        </p:txBody>
      </p:sp>
    </p:spTree>
    <p:extLst>
      <p:ext uri="{BB962C8B-B14F-4D97-AF65-F5344CB8AC3E}">
        <p14:creationId xmlns:p14="http://schemas.microsoft.com/office/powerpoint/2010/main" val="404299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15</a:t>
            </a:fld>
            <a:endParaRPr lang="en-US"/>
          </a:p>
        </p:txBody>
      </p:sp>
    </p:spTree>
    <p:extLst>
      <p:ext uri="{BB962C8B-B14F-4D97-AF65-F5344CB8AC3E}">
        <p14:creationId xmlns:p14="http://schemas.microsoft.com/office/powerpoint/2010/main" val="42528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16</a:t>
            </a:fld>
            <a:endParaRPr lang="en-US"/>
          </a:p>
        </p:txBody>
      </p:sp>
    </p:spTree>
    <p:extLst>
      <p:ext uri="{BB962C8B-B14F-4D97-AF65-F5344CB8AC3E}">
        <p14:creationId xmlns:p14="http://schemas.microsoft.com/office/powerpoint/2010/main" val="52316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17</a:t>
            </a:fld>
            <a:endParaRPr lang="en-US"/>
          </a:p>
        </p:txBody>
      </p:sp>
    </p:spTree>
    <p:extLst>
      <p:ext uri="{BB962C8B-B14F-4D97-AF65-F5344CB8AC3E}">
        <p14:creationId xmlns:p14="http://schemas.microsoft.com/office/powerpoint/2010/main" val="427292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18</a:t>
            </a:fld>
            <a:endParaRPr lang="en-US"/>
          </a:p>
        </p:txBody>
      </p:sp>
    </p:spTree>
    <p:extLst>
      <p:ext uri="{BB962C8B-B14F-4D97-AF65-F5344CB8AC3E}">
        <p14:creationId xmlns:p14="http://schemas.microsoft.com/office/powerpoint/2010/main" val="418354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19</a:t>
            </a:fld>
            <a:endParaRPr lang="en-US"/>
          </a:p>
        </p:txBody>
      </p:sp>
    </p:spTree>
    <p:extLst>
      <p:ext uri="{BB962C8B-B14F-4D97-AF65-F5344CB8AC3E}">
        <p14:creationId xmlns:p14="http://schemas.microsoft.com/office/powerpoint/2010/main" val="127503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situ</a:t>
            </a:r>
            <a:r>
              <a:rPr lang="en-CA" baseline="0" dirty="0" smtClean="0"/>
              <a:t> conservation is a core element of every site under target 1. The </a:t>
            </a:r>
            <a:r>
              <a:rPr lang="en-CA" dirty="0" smtClean="0"/>
              <a:t>definition for in situ conservation (and biodiversity and others) can be found in the D-S-T glossary. These are drawn from the international Convention on Biodiversity, and are important in distinguishing the role that protected areas and O-E-C-M s play alongside many other approaches – including</a:t>
            </a:r>
            <a:r>
              <a:rPr lang="en-CA" baseline="0" dirty="0" smtClean="0"/>
              <a:t> on modified landscapes - </a:t>
            </a:r>
            <a:r>
              <a:rPr lang="en-CA" dirty="0" smtClean="0"/>
              <a:t>to conserving biodiversity. </a:t>
            </a:r>
          </a:p>
          <a:p>
            <a:endParaRPr lang="en-CA" dirty="0" smtClean="0"/>
          </a:p>
          <a:p>
            <a:r>
              <a:rPr lang="en-CA" dirty="0" smtClean="0"/>
              <a:t>While the D-S-T is intended to include the key information needed to support screening, familiarity with the CBD and other national and international guidance is important. </a:t>
            </a:r>
          </a:p>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2</a:t>
            </a:fld>
            <a:endParaRPr lang="en-US"/>
          </a:p>
        </p:txBody>
      </p:sp>
    </p:spTree>
    <p:extLst>
      <p:ext uri="{BB962C8B-B14F-4D97-AF65-F5344CB8AC3E}">
        <p14:creationId xmlns:p14="http://schemas.microsoft.com/office/powerpoint/2010/main" val="254928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20</a:t>
            </a:fld>
            <a:endParaRPr lang="en-US"/>
          </a:p>
        </p:txBody>
      </p:sp>
    </p:spTree>
    <p:extLst>
      <p:ext uri="{BB962C8B-B14F-4D97-AF65-F5344CB8AC3E}">
        <p14:creationId xmlns:p14="http://schemas.microsoft.com/office/powerpoint/2010/main" val="3517185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D-S-T screening process is aided by the use of a standardized screening template. Available in Microsoft </a:t>
            </a:r>
            <a:r>
              <a:rPr lang="en-CA" dirty="0" smtClean="0"/>
              <a:t>Word – on the Conservation Tools webpage, </a:t>
            </a:r>
            <a:r>
              <a:rPr lang="en-CA" dirty="0"/>
              <a:t>this template has drop-down selections for screening choices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dirty="0" smtClean="0"/>
              <a:t>One</a:t>
            </a:r>
            <a:r>
              <a:rPr lang="en-CA" baseline="0" dirty="0" smtClean="0"/>
              <a:t> of the useful elements in the template – is the ability to outline any deficiencies that could be overcome if the mechanism fails on any one of the criteria. It is intended to provide a record of evidence and rationale for reporting, and may be very useful where multiple agencies or authorities may be involved in site management or screening. We are looking for ways to continually improve, so we are taking suggestions and feedback for improvement or change – we will be talking about that on Friday morning.</a:t>
            </a:r>
            <a:endParaRPr lang="en-CA" dirty="0" smtClean="0"/>
          </a:p>
          <a:p>
            <a:endParaRPr lang="en-CA" dirty="0"/>
          </a:p>
          <a:p>
            <a:r>
              <a:rPr lang="en-CA" dirty="0"/>
              <a:t>CLICK 1 – It also provides a space to add rationale for the screening decision. It so strongly recommended that this section be completed to make a record of the screening, but also as a means of  identifying any gaps that could be addressed to help the area meet reporting standards. </a:t>
            </a:r>
          </a:p>
          <a:p>
            <a:endParaRPr lang="en-CA" dirty="0"/>
          </a:p>
          <a:p>
            <a:r>
              <a:rPr lang="en-CA" dirty="0"/>
              <a:t>CLICK 2 – The final rows provide an opportunity to select an overall screening outcome.</a:t>
            </a:r>
          </a:p>
          <a:p>
            <a:endParaRPr lang="en-CA" dirty="0"/>
          </a:p>
          <a:p>
            <a:r>
              <a:rPr lang="en-CA" dirty="0"/>
              <a:t>CLICK 3 – space is also provided to summarize gaps or deficiencies that could be addressed if there is an interest in seeing the area reported as a protected area or O-E-C-M. </a:t>
            </a:r>
          </a:p>
          <a:p>
            <a:endParaRPr lang="en-CA" dirty="0"/>
          </a:p>
        </p:txBody>
      </p:sp>
      <p:sp>
        <p:nvSpPr>
          <p:cNvPr id="4" name="Slide Number Placeholder 3"/>
          <p:cNvSpPr>
            <a:spLocks noGrp="1"/>
          </p:cNvSpPr>
          <p:nvPr>
            <p:ph type="sldNum" sz="quarter" idx="10"/>
          </p:nvPr>
        </p:nvSpPr>
        <p:spPr/>
        <p:txBody>
          <a:bodyPr/>
          <a:lstStyle/>
          <a:p>
            <a:fld id="{5EA4B952-DAF1-5E4E-93F1-8F986E329F0C}" type="slidenum">
              <a:rPr lang="en-US" smtClean="0"/>
              <a:t>21</a:t>
            </a:fld>
            <a:endParaRPr lang="en-US"/>
          </a:p>
        </p:txBody>
      </p:sp>
    </p:spTree>
    <p:extLst>
      <p:ext uri="{BB962C8B-B14F-4D97-AF65-F5344CB8AC3E}">
        <p14:creationId xmlns:p14="http://schemas.microsoft.com/office/powerpoint/2010/main" val="289833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22</a:t>
            </a:fld>
            <a:endParaRPr lang="en-US"/>
          </a:p>
        </p:txBody>
      </p:sp>
    </p:spTree>
    <p:extLst>
      <p:ext uri="{BB962C8B-B14F-4D97-AF65-F5344CB8AC3E}">
        <p14:creationId xmlns:p14="http://schemas.microsoft.com/office/powerpoint/2010/main" val="305527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23</a:t>
            </a:fld>
            <a:endParaRPr lang="en-US"/>
          </a:p>
        </p:txBody>
      </p:sp>
    </p:spTree>
    <p:extLst>
      <p:ext uri="{BB962C8B-B14F-4D97-AF65-F5344CB8AC3E}">
        <p14:creationId xmlns:p14="http://schemas.microsoft.com/office/powerpoint/2010/main" val="22096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situ</a:t>
            </a:r>
            <a:r>
              <a:rPr lang="en-CA" baseline="0" dirty="0" smtClean="0"/>
              <a:t> conservation is a core element of every site under target 1. The </a:t>
            </a:r>
            <a:r>
              <a:rPr lang="en-CA" dirty="0" smtClean="0"/>
              <a:t>definition for in situ conservation (and biodiversity and others) can be found in the D-S-T glossary. These are drawn from the international Convention on Biodiversity, and are important in distinguishing the role that protected areas and O-E-C-M s play alongside many other approaches – including</a:t>
            </a:r>
            <a:r>
              <a:rPr lang="en-CA" baseline="0" dirty="0" smtClean="0"/>
              <a:t> on modified landscapes - </a:t>
            </a:r>
            <a:r>
              <a:rPr lang="en-CA" dirty="0" smtClean="0"/>
              <a:t>to conserving biodiversity. </a:t>
            </a:r>
          </a:p>
          <a:p>
            <a:endParaRPr lang="en-CA" dirty="0" smtClean="0"/>
          </a:p>
          <a:p>
            <a:r>
              <a:rPr lang="en-CA" dirty="0" smtClean="0"/>
              <a:t>While the D-S-T is intended to include the key information needed to support screening, familiarity with the CBD and other national and international guidance is important. </a:t>
            </a:r>
          </a:p>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3</a:t>
            </a:fld>
            <a:endParaRPr lang="en-US"/>
          </a:p>
        </p:txBody>
      </p:sp>
    </p:spTree>
    <p:extLst>
      <p:ext uri="{BB962C8B-B14F-4D97-AF65-F5344CB8AC3E}">
        <p14:creationId xmlns:p14="http://schemas.microsoft.com/office/powerpoint/2010/main" val="150929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Decision Support Tool includes two tables of reporting standards, complimented by a narrative interpretation guide that provides guidance for assessing areas against the standards. </a:t>
            </a:r>
          </a:p>
          <a:p>
            <a:endParaRPr lang="en-CA" dirty="0"/>
          </a:p>
          <a:p>
            <a:r>
              <a:rPr lang="en-CA" dirty="0"/>
              <a:t>Table 1 outlines </a:t>
            </a:r>
            <a:r>
              <a:rPr lang="en-US" dirty="0"/>
              <a:t>standards common to both protected areas </a:t>
            </a:r>
            <a:r>
              <a:rPr lang="en-US" u="sng" dirty="0"/>
              <a:t>and</a:t>
            </a:r>
            <a:r>
              <a:rPr lang="en-US" dirty="0"/>
              <a:t> O-E-C-Ms.  </a:t>
            </a:r>
          </a:p>
          <a:p>
            <a:endParaRPr lang="en-US" dirty="0"/>
          </a:p>
          <a:p>
            <a:r>
              <a:rPr lang="en-US" dirty="0"/>
              <a:t>Table 2 includes standards that differ between protected areas and other effective area-based conservations measures. Table 2 helps in deciding whether an area is a protected area, an O-E-C-M, or neither. </a:t>
            </a:r>
          </a:p>
          <a:p>
            <a:endParaRPr lang="en-US" dirty="0"/>
          </a:p>
          <a:p>
            <a:r>
              <a:rPr lang="en-US" dirty="0"/>
              <a:t>The screening criteria are listed here under interpretation guide. Each of these criteria is paired with standards in tables 1 or 2</a:t>
            </a:r>
            <a:r>
              <a:rPr lang="en-US" dirty="0" smtClean="0"/>
              <a:t>.</a:t>
            </a:r>
          </a:p>
          <a:p>
            <a:endParaRPr lang="en-CA" dirty="0" smtClean="0"/>
          </a:p>
          <a:p>
            <a:r>
              <a:rPr lang="en-CA" dirty="0" smtClean="0"/>
              <a:t>Additional</a:t>
            </a:r>
            <a:r>
              <a:rPr lang="en-CA" baseline="0" dirty="0" smtClean="0"/>
              <a:t> </a:t>
            </a:r>
            <a:r>
              <a:rPr lang="en-CA" dirty="0" smtClean="0"/>
              <a:t>Notes:</a:t>
            </a:r>
            <a:r>
              <a:rPr lang="en-CA" baseline="0" dirty="0" smtClean="0"/>
              <a:t> </a:t>
            </a:r>
          </a:p>
          <a:p>
            <a:pPr marL="171450" indent="-171450">
              <a:buFont typeface="Arial" panose="020B0604020202020204" pitchFamily="34" charset="0"/>
              <a:buChar char="•"/>
            </a:pPr>
            <a:r>
              <a:rPr lang="en-US" dirty="0" smtClean="0"/>
              <a:t>All criteria must be met</a:t>
            </a:r>
          </a:p>
          <a:p>
            <a:pPr marL="171450" indent="-171450">
              <a:buFont typeface="Arial" panose="020B0604020202020204" pitchFamily="34" charset="0"/>
              <a:buChar char="•"/>
            </a:pPr>
            <a:r>
              <a:rPr lang="en-US" dirty="0" smtClean="0"/>
              <a:t>These criteria are the minimum set</a:t>
            </a:r>
          </a:p>
          <a:p>
            <a:pPr marL="171450" indent="-171450">
              <a:buFont typeface="Arial" panose="020B0604020202020204" pitchFamily="34" charset="0"/>
              <a:buChar char="•"/>
            </a:pPr>
            <a:r>
              <a:rPr lang="en-US" dirty="0" smtClean="0"/>
              <a:t>No criteria are unimportant</a:t>
            </a:r>
          </a:p>
          <a:p>
            <a:pPr marL="171450" indent="-171450">
              <a:buFont typeface="Arial" panose="020B0604020202020204" pitchFamily="34" charset="0"/>
              <a:buChar char="•"/>
            </a:pPr>
            <a:r>
              <a:rPr lang="en-US" dirty="0" smtClean="0"/>
              <a:t>If any one criterion is not met, an area is unlikely to effectively conserve biodiversity over the long term</a:t>
            </a:r>
          </a:p>
          <a:p>
            <a:pPr marL="171450" indent="-171450">
              <a:buFont typeface="Arial" panose="020B0604020202020204" pitchFamily="34" charset="0"/>
              <a:buChar char="•"/>
            </a:pPr>
            <a:r>
              <a:rPr lang="en-US" dirty="0" smtClean="0"/>
              <a:t>Most criteria speak to ‘potential effectiveness’ of the mechanisms, not ‘realized effectiveness’ </a:t>
            </a:r>
          </a:p>
          <a:p>
            <a:pPr marL="171450" indent="-171450">
              <a:buFont typeface="Arial" panose="020B0604020202020204" pitchFamily="34" charset="0"/>
              <a:buChar char="•"/>
            </a:pPr>
            <a:r>
              <a:rPr lang="en-US" dirty="0" smtClean="0"/>
              <a:t>‘Realized effectiveness’ is primarily addressed by the “Biodiversity Outcomes” criterion</a:t>
            </a:r>
          </a:p>
          <a:p>
            <a:endParaRPr lang="en-US" dirty="0"/>
          </a:p>
        </p:txBody>
      </p:sp>
      <p:sp>
        <p:nvSpPr>
          <p:cNvPr id="4" name="Slide Number Placeholder 3"/>
          <p:cNvSpPr>
            <a:spLocks noGrp="1"/>
          </p:cNvSpPr>
          <p:nvPr>
            <p:ph type="sldNum" sz="quarter" idx="10"/>
          </p:nvPr>
        </p:nvSpPr>
        <p:spPr/>
        <p:txBody>
          <a:bodyPr/>
          <a:lstStyle/>
          <a:p>
            <a:fld id="{5EA4B952-DAF1-5E4E-93F1-8F986E329F0C}" type="slidenum">
              <a:rPr lang="en-US" smtClean="0"/>
              <a:t>4</a:t>
            </a:fld>
            <a:endParaRPr lang="en-US"/>
          </a:p>
        </p:txBody>
      </p:sp>
    </p:spTree>
    <p:extLst>
      <p:ext uri="{BB962C8B-B14F-4D97-AF65-F5344CB8AC3E}">
        <p14:creationId xmlns:p14="http://schemas.microsoft.com/office/powerpoint/2010/main" val="301468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tables, each criterion has a series of standard statements that can be evaluated against the intended effect of each criterion.</a:t>
            </a:r>
          </a:p>
          <a:p>
            <a:endParaRPr lang="en-US" dirty="0" smtClean="0"/>
          </a:p>
          <a:p>
            <a:r>
              <a:rPr lang="en-US" dirty="0" smtClean="0"/>
              <a:t>If the area being screened clearly meets standard A for</a:t>
            </a:r>
            <a:r>
              <a:rPr lang="en-US" baseline="0" dirty="0" smtClean="0"/>
              <a:t> instance</a:t>
            </a:r>
            <a:r>
              <a:rPr lang="en-US" dirty="0" smtClean="0"/>
              <a:t>, then it passes that criterion. In this case, the geographical space is clearly defined.</a:t>
            </a:r>
          </a:p>
          <a:p>
            <a:endParaRPr lang="en-US" dirty="0" smtClean="0"/>
          </a:p>
          <a:p>
            <a:r>
              <a:rPr lang="en-US" dirty="0" smtClean="0"/>
              <a:t>If the area being screened is best described by standard C, then it does not meet the criterion, and cannot be reported as a protected area or O-E-C-M. If desired, screening can stop here, but it is recommended that areas be screened against all criteria to identify gaps and areas for alignment with criteria.</a:t>
            </a:r>
          </a:p>
          <a:p>
            <a:endParaRPr lang="en-US" dirty="0" smtClean="0"/>
          </a:p>
          <a:p>
            <a:r>
              <a:rPr lang="en-US" dirty="0" smtClean="0"/>
              <a:t>CLICK 6 – Recognizing that areas can vary significantly in how standards may be met, if the area is best described by the standard B statement, the reviewer needs to decide whether the measures in place meet the intended effect of the criterion – if so, the area can be evaluated as meeting the criterion, and consideration may be given to improving the quality of the standard if possible. If the intended effect is not being realized, the area should not be reported as a protected area or O-E-C-M. </a:t>
            </a:r>
          </a:p>
          <a:p>
            <a:endParaRPr lang="en-US" dirty="0" smtClean="0"/>
          </a:p>
          <a:p>
            <a:r>
              <a:rPr lang="en-US" dirty="0" smtClean="0"/>
              <a:t>An example of an area best described as meeting standard B for this criterion might be a privately conserved area that is well delineated through legal ownership documents, but not widely known as a conserved space due to landowner wishes. </a:t>
            </a: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5</a:t>
            </a:fld>
            <a:endParaRPr lang="en-US"/>
          </a:p>
        </p:txBody>
      </p:sp>
    </p:spTree>
    <p:extLst>
      <p:ext uri="{BB962C8B-B14F-4D97-AF65-F5344CB8AC3E}">
        <p14:creationId xmlns:p14="http://schemas.microsoft.com/office/powerpoint/2010/main" val="37418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6</a:t>
            </a:fld>
            <a:endParaRPr lang="en-US"/>
          </a:p>
        </p:txBody>
      </p:sp>
    </p:spTree>
    <p:extLst>
      <p:ext uri="{BB962C8B-B14F-4D97-AF65-F5344CB8AC3E}">
        <p14:creationId xmlns:p14="http://schemas.microsoft.com/office/powerpoint/2010/main" val="205995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7</a:t>
            </a:fld>
            <a:endParaRPr lang="en-US"/>
          </a:p>
        </p:txBody>
      </p:sp>
    </p:spTree>
    <p:extLst>
      <p:ext uri="{BB962C8B-B14F-4D97-AF65-F5344CB8AC3E}">
        <p14:creationId xmlns:p14="http://schemas.microsoft.com/office/powerpoint/2010/main" val="145803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GS</a:t>
            </a:r>
            <a:r>
              <a:rPr lang="en-CA" baseline="0" dirty="0" smtClean="0"/>
              <a:t> – examples: on the ground signage; maps – online or printed; legal descriptions (OC or land title)</a:t>
            </a:r>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8</a:t>
            </a:fld>
            <a:endParaRPr lang="en-US"/>
          </a:p>
        </p:txBody>
      </p:sp>
    </p:spTree>
    <p:extLst>
      <p:ext uri="{BB962C8B-B14F-4D97-AF65-F5344CB8AC3E}">
        <p14:creationId xmlns:p14="http://schemas.microsoft.com/office/powerpoint/2010/main" val="27879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can you do what you need to do?” and EM 2 is “do you have to do what you are supposed to do?” </a:t>
            </a:r>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9</a:t>
            </a:fld>
            <a:endParaRPr lang="en-US"/>
          </a:p>
        </p:txBody>
      </p:sp>
    </p:spTree>
    <p:extLst>
      <p:ext uri="{BB962C8B-B14F-4D97-AF65-F5344CB8AC3E}">
        <p14:creationId xmlns:p14="http://schemas.microsoft.com/office/powerpoint/2010/main" val="131303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404738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147601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67518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512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830980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38981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5892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DEEA5-91D0-4FFF-83C1-EA96F28B76F2}"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57596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DEEA5-91D0-4FFF-83C1-EA96F28B76F2}"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55771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DEEA5-91D0-4FFF-83C1-EA96F28B76F2}"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6911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178876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07308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DEEA5-91D0-4FFF-83C1-EA96F28B76F2}"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CE8C0-120F-47A1-95CE-0B7B7526A799}" type="slidenum">
              <a:rPr lang="en-US" smtClean="0"/>
              <a:t>‹#›</a:t>
            </a:fld>
            <a:endParaRPr lang="en-US"/>
          </a:p>
        </p:txBody>
      </p:sp>
    </p:spTree>
    <p:extLst>
      <p:ext uri="{BB962C8B-B14F-4D97-AF65-F5344CB8AC3E}">
        <p14:creationId xmlns:p14="http://schemas.microsoft.com/office/powerpoint/2010/main" val="35103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3753" y="1214438"/>
            <a:ext cx="6842037" cy="2387600"/>
          </a:xfrm>
        </p:spPr>
        <p:txBody>
          <a:bodyPr/>
          <a:lstStyle/>
          <a:p>
            <a:r>
              <a:rPr lang="en-CA" dirty="0" smtClean="0">
                <a:solidFill>
                  <a:schemeClr val="accent6">
                    <a:lumMod val="50000"/>
                  </a:schemeClr>
                </a:solidFill>
              </a:rPr>
              <a:t>Using the </a:t>
            </a:r>
            <a:br>
              <a:rPr lang="en-CA" dirty="0" smtClean="0">
                <a:solidFill>
                  <a:schemeClr val="accent6">
                    <a:lumMod val="50000"/>
                  </a:schemeClr>
                </a:solidFill>
              </a:rPr>
            </a:br>
            <a:r>
              <a:rPr lang="en-CA" dirty="0" smtClean="0">
                <a:solidFill>
                  <a:schemeClr val="accent6">
                    <a:lumMod val="50000"/>
                  </a:schemeClr>
                </a:solidFill>
              </a:rPr>
              <a:t>Decision Support Tool</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9C3955AE-9D99-4D04-9940-770F1A72B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901" y="1029172"/>
            <a:ext cx="4001850" cy="5245201"/>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5780572" y="4770279"/>
            <a:ext cx="5925218" cy="1504094"/>
            <a:chOff x="5780572" y="4770279"/>
            <a:chExt cx="5925218" cy="1504094"/>
          </a:xfrm>
        </p:grpSpPr>
        <p:pic>
          <p:nvPicPr>
            <p:cNvPr id="5" name="Picture 4"/>
            <p:cNvPicPr>
              <a:picLocks noChangeAspect="1"/>
            </p:cNvPicPr>
            <p:nvPr/>
          </p:nvPicPr>
          <p:blipFill rotWithShape="1">
            <a:blip r:embed="rId4"/>
            <a:srcRect r="868"/>
            <a:stretch/>
          </p:blipFill>
          <p:spPr>
            <a:xfrm>
              <a:off x="5780572" y="4770279"/>
              <a:ext cx="4138246" cy="1504094"/>
            </a:xfrm>
            <a:prstGeom prst="rect">
              <a:avLst/>
            </a:prstGeom>
          </p:spPr>
        </p:pic>
        <p:pic>
          <p:nvPicPr>
            <p:cNvPr id="9"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4530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7748" cy="1325563"/>
          </a:xfrm>
        </p:spPr>
        <p:txBody>
          <a:bodyPr>
            <a:normAutofit/>
          </a:bodyPr>
          <a:lstStyle/>
          <a:p>
            <a:r>
              <a:rPr lang="en-US" sz="3600" b="1" dirty="0">
                <a:solidFill>
                  <a:schemeClr val="accent6">
                    <a:lumMod val="50000"/>
                  </a:schemeClr>
                </a:solidFill>
              </a:rPr>
              <a:t>Effective </a:t>
            </a:r>
            <a:r>
              <a:rPr lang="en-US" sz="3600" b="1" dirty="0" smtClean="0">
                <a:solidFill>
                  <a:schemeClr val="accent6">
                    <a:lumMod val="50000"/>
                  </a:schemeClr>
                </a:solidFill>
              </a:rPr>
              <a:t>Means – 2:  </a:t>
            </a:r>
            <a:r>
              <a:rPr lang="en-US" sz="3600" dirty="0" smtClean="0">
                <a:solidFill>
                  <a:schemeClr val="accent6">
                    <a:lumMod val="50000"/>
                  </a:schemeClr>
                </a:solidFill>
              </a:rPr>
              <a:t>A</a:t>
            </a:r>
            <a:r>
              <a:rPr lang="en-US" sz="3200" dirty="0" smtClean="0">
                <a:solidFill>
                  <a:schemeClr val="accent6">
                    <a:lumMod val="50000"/>
                  </a:schemeClr>
                </a:solidFill>
              </a:rPr>
              <a:t>re the tools being used to prevent incompatible activities?</a:t>
            </a:r>
            <a:endParaRPr lang="en-US" sz="3200" dirty="0">
              <a:solidFill>
                <a:schemeClr val="accent6">
                  <a:lumMod val="50000"/>
                </a:schemeClr>
              </a:solidFill>
            </a:endParaRPr>
          </a:p>
        </p:txBody>
      </p:sp>
      <p:sp>
        <p:nvSpPr>
          <p:cNvPr id="3" name="Content Placeholder 2"/>
          <p:cNvSpPr>
            <a:spLocks noGrp="1"/>
          </p:cNvSpPr>
          <p:nvPr>
            <p:ph idx="1"/>
          </p:nvPr>
        </p:nvSpPr>
        <p:spPr>
          <a:xfrm>
            <a:off x="838200" y="3846487"/>
            <a:ext cx="10515600" cy="2779943"/>
          </a:xfrm>
        </p:spPr>
        <p:txBody>
          <a:bodyPr>
            <a:normAutofit fontScale="85000" lnSpcReduction="20000"/>
          </a:bodyPr>
          <a:lstStyle/>
          <a:p>
            <a:pPr marL="0" indent="0">
              <a:buNone/>
            </a:pPr>
            <a:r>
              <a:rPr lang="en-US" b="1" dirty="0" smtClean="0"/>
              <a:t>Intent</a:t>
            </a:r>
            <a:r>
              <a:rPr lang="en-US" b="1" dirty="0"/>
              <a:t>: </a:t>
            </a:r>
            <a:r>
              <a:rPr lang="en-US" dirty="0"/>
              <a:t>Incompatible activities do not occur and compatible activities are effectively managed</a:t>
            </a:r>
          </a:p>
          <a:p>
            <a:pPr marL="0" indent="0">
              <a:buNone/>
            </a:pPr>
            <a:r>
              <a:rPr lang="en-CA" b="1" dirty="0" smtClean="0"/>
              <a:t>Considerations:</a:t>
            </a:r>
            <a:endParaRPr lang="en-CA" b="1" dirty="0"/>
          </a:p>
          <a:p>
            <a:pPr lvl="1"/>
            <a:r>
              <a:rPr lang="en-CA" sz="2100" dirty="0" smtClean="0"/>
              <a:t>Are incompatible activities (e.g. mining) occurring?</a:t>
            </a:r>
          </a:p>
          <a:p>
            <a:pPr lvl="1"/>
            <a:r>
              <a:rPr lang="en-CA" sz="2100" dirty="0"/>
              <a:t>By what means are environmentally damaging industrial activities and other incompatible activities being prevented?</a:t>
            </a:r>
          </a:p>
          <a:p>
            <a:pPr lvl="1"/>
            <a:r>
              <a:rPr lang="en-CA" sz="2100" dirty="0" smtClean="0"/>
              <a:t>Does the governing authority have to preclude incompatible activities?</a:t>
            </a:r>
          </a:p>
          <a:p>
            <a:pPr lvl="1"/>
            <a:r>
              <a:rPr lang="en-CA" sz="2100" dirty="0" smtClean="0"/>
              <a:t>How likely are incompatible activities to occur? </a:t>
            </a:r>
          </a:p>
          <a:p>
            <a:pPr lvl="1"/>
            <a:r>
              <a:rPr lang="en-CA" sz="2100" dirty="0" smtClean="0"/>
              <a:t>Are there indications or an expectation that they will occur in the future and could not be prevented?</a:t>
            </a:r>
          </a:p>
          <a:p>
            <a:pPr lvl="1"/>
            <a:r>
              <a:rPr lang="en-CA" sz="2100" dirty="0" smtClean="0"/>
              <a:t>Are there means to appeal or reverse the prevention / preclusion of incompatible activity?</a:t>
            </a:r>
          </a:p>
        </p:txBody>
      </p:sp>
      <p:pic>
        <p:nvPicPr>
          <p:cNvPr id="6" name="Picture 5"/>
          <p:cNvPicPr>
            <a:picLocks noChangeAspect="1"/>
          </p:cNvPicPr>
          <p:nvPr/>
        </p:nvPicPr>
        <p:blipFill rotWithShape="1">
          <a:blip r:embed="rId3"/>
          <a:srcRect b="882"/>
          <a:stretch/>
        </p:blipFill>
        <p:spPr>
          <a:xfrm>
            <a:off x="1404937" y="1429611"/>
            <a:ext cx="9382125" cy="2313050"/>
          </a:xfrm>
          <a:prstGeom prst="rect">
            <a:avLst/>
          </a:prstGeom>
        </p:spPr>
      </p:pic>
    </p:spTree>
    <p:extLst>
      <p:ext uri="{BB962C8B-B14F-4D97-AF65-F5344CB8AC3E}">
        <p14:creationId xmlns:p14="http://schemas.microsoft.com/office/powerpoint/2010/main" val="3768729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7748" cy="1325563"/>
          </a:xfrm>
        </p:spPr>
        <p:txBody>
          <a:bodyPr>
            <a:normAutofit/>
          </a:bodyPr>
          <a:lstStyle/>
          <a:p>
            <a:r>
              <a:rPr lang="en-US" sz="3600" b="1" dirty="0" smtClean="0">
                <a:solidFill>
                  <a:schemeClr val="accent6">
                    <a:lumMod val="50000"/>
                  </a:schemeClr>
                </a:solidFill>
              </a:rPr>
              <a:t>Long Term </a:t>
            </a:r>
            <a:r>
              <a:rPr lang="en-US" sz="3600" dirty="0">
                <a:solidFill>
                  <a:schemeClr val="accent6">
                    <a:lumMod val="50000"/>
                  </a:schemeClr>
                </a:solidFill>
              </a:rPr>
              <a:t>– H</a:t>
            </a:r>
            <a:r>
              <a:rPr lang="en-US" sz="3600" dirty="0" smtClean="0">
                <a:solidFill>
                  <a:schemeClr val="accent6">
                    <a:lumMod val="50000"/>
                  </a:schemeClr>
                </a:solidFill>
              </a:rPr>
              <a:t>ow long is the space intended to be around?</a:t>
            </a:r>
            <a:r>
              <a:rPr lang="en-US" sz="3600" dirty="0">
                <a:solidFill>
                  <a:schemeClr val="accent6">
                    <a:lumMod val="50000"/>
                  </a:schemeClr>
                </a:solidFill>
              </a:rPr>
              <a:t/>
            </a:r>
            <a:br>
              <a:rPr lang="en-US" sz="3600" dirty="0">
                <a:solidFill>
                  <a:schemeClr val="accent6">
                    <a:lumMod val="50000"/>
                  </a:schemeClr>
                </a:solidFill>
              </a:rPr>
            </a:br>
            <a:endParaRPr lang="en-US" sz="3600" dirty="0">
              <a:solidFill>
                <a:schemeClr val="accent6">
                  <a:lumMod val="50000"/>
                </a:schemeClr>
              </a:solidFill>
            </a:endParaRPr>
          </a:p>
        </p:txBody>
      </p:sp>
      <p:sp>
        <p:nvSpPr>
          <p:cNvPr id="3" name="Content Placeholder 2"/>
          <p:cNvSpPr>
            <a:spLocks noGrp="1"/>
          </p:cNvSpPr>
          <p:nvPr>
            <p:ph idx="1"/>
          </p:nvPr>
        </p:nvSpPr>
        <p:spPr>
          <a:xfrm>
            <a:off x="838200" y="3301340"/>
            <a:ext cx="10515600" cy="3325091"/>
          </a:xfrm>
        </p:spPr>
        <p:txBody>
          <a:bodyPr>
            <a:normAutofit fontScale="92500" lnSpcReduction="10000"/>
          </a:bodyPr>
          <a:lstStyle/>
          <a:p>
            <a:pPr marL="0" indent="0">
              <a:buNone/>
            </a:pPr>
            <a:r>
              <a:rPr lang="en-US" b="1" dirty="0" smtClean="0"/>
              <a:t>Intent: </a:t>
            </a:r>
            <a:r>
              <a:rPr lang="en-US" dirty="0" smtClean="0"/>
              <a:t>the area is in place for the long term and not easily reversed</a:t>
            </a:r>
            <a:endParaRPr lang="en-US" dirty="0"/>
          </a:p>
          <a:p>
            <a:pPr marL="0" indent="0">
              <a:buNone/>
            </a:pPr>
            <a:r>
              <a:rPr lang="en-CA" b="1" dirty="0" smtClean="0"/>
              <a:t>Considerations:</a:t>
            </a:r>
            <a:endParaRPr lang="en-CA" b="1" dirty="0"/>
          </a:p>
          <a:p>
            <a:pPr lvl="1"/>
            <a:r>
              <a:rPr lang="en-CA" sz="2100" dirty="0"/>
              <a:t>Is this a temporary site?</a:t>
            </a:r>
          </a:p>
          <a:p>
            <a:pPr lvl="1"/>
            <a:r>
              <a:rPr lang="en-CA" sz="2100" dirty="0"/>
              <a:t>What are the indications of long term intent</a:t>
            </a:r>
            <a:r>
              <a:rPr lang="en-CA" sz="2100" dirty="0" smtClean="0"/>
              <a:t>?</a:t>
            </a:r>
          </a:p>
          <a:p>
            <a:pPr lvl="1"/>
            <a:r>
              <a:rPr lang="en-CA" sz="2100" dirty="0" smtClean="0"/>
              <a:t>Is there a clear “due date” for an agreement?</a:t>
            </a:r>
            <a:endParaRPr lang="en-CA" sz="2100" dirty="0"/>
          </a:p>
          <a:p>
            <a:pPr lvl="1"/>
            <a:r>
              <a:rPr lang="en-CA" sz="2100" dirty="0"/>
              <a:t>How difficult it is to rescind protection of the area? Is it a common or recent occurrence in similar sites?</a:t>
            </a:r>
          </a:p>
          <a:p>
            <a:pPr lvl="1"/>
            <a:r>
              <a:rPr lang="en-CA" sz="2100" dirty="0"/>
              <a:t>How difficult is it to change the intention of the area?  What is the level of authority required for change?</a:t>
            </a:r>
          </a:p>
          <a:p>
            <a:pPr lvl="1"/>
            <a:r>
              <a:rPr lang="en-CA" sz="2100" dirty="0"/>
              <a:t>What safeguards are in place to prevent reversal?</a:t>
            </a:r>
          </a:p>
        </p:txBody>
      </p:sp>
      <p:pic>
        <p:nvPicPr>
          <p:cNvPr id="5" name="Picture 4"/>
          <p:cNvPicPr>
            <a:picLocks noChangeAspect="1"/>
          </p:cNvPicPr>
          <p:nvPr/>
        </p:nvPicPr>
        <p:blipFill rotWithShape="1">
          <a:blip r:embed="rId3"/>
          <a:srcRect t="1" b="1387"/>
          <a:stretch/>
        </p:blipFill>
        <p:spPr>
          <a:xfrm>
            <a:off x="1024876" y="1252545"/>
            <a:ext cx="9391650" cy="1756469"/>
          </a:xfrm>
          <a:prstGeom prst="rect">
            <a:avLst/>
          </a:prstGeom>
        </p:spPr>
      </p:pic>
    </p:spTree>
    <p:extLst>
      <p:ext uri="{BB962C8B-B14F-4D97-AF65-F5344CB8AC3E}">
        <p14:creationId xmlns:p14="http://schemas.microsoft.com/office/powerpoint/2010/main" val="18888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7748" cy="1325563"/>
          </a:xfrm>
        </p:spPr>
        <p:txBody>
          <a:bodyPr>
            <a:normAutofit/>
          </a:bodyPr>
          <a:lstStyle/>
          <a:p>
            <a:r>
              <a:rPr lang="en-US" sz="3600" b="1" dirty="0" smtClean="0"/>
              <a:t>Timing </a:t>
            </a:r>
            <a:r>
              <a:rPr lang="en-US" sz="3600" dirty="0" smtClean="0"/>
              <a:t>– are protections year-round?</a:t>
            </a:r>
            <a:r>
              <a:rPr lang="en-US" sz="3600" dirty="0"/>
              <a:t/>
            </a:r>
            <a:br>
              <a:rPr lang="en-US" sz="3600" dirty="0"/>
            </a:br>
            <a:endParaRPr lang="en-US" sz="3600" dirty="0"/>
          </a:p>
        </p:txBody>
      </p:sp>
      <p:sp>
        <p:nvSpPr>
          <p:cNvPr id="3" name="Content Placeholder 2"/>
          <p:cNvSpPr>
            <a:spLocks noGrp="1"/>
          </p:cNvSpPr>
          <p:nvPr>
            <p:ph idx="1"/>
          </p:nvPr>
        </p:nvSpPr>
        <p:spPr>
          <a:xfrm>
            <a:off x="838200" y="3301340"/>
            <a:ext cx="10515600" cy="3325091"/>
          </a:xfrm>
        </p:spPr>
        <p:txBody>
          <a:bodyPr>
            <a:normAutofit/>
          </a:bodyPr>
          <a:lstStyle/>
          <a:p>
            <a:pPr marL="0" indent="0">
              <a:buNone/>
            </a:pPr>
            <a:r>
              <a:rPr lang="en-US" b="1" dirty="0" smtClean="0"/>
              <a:t>Intent: </a:t>
            </a:r>
            <a:r>
              <a:rPr lang="en-US" dirty="0" smtClean="0"/>
              <a:t>biodiversity is protected year-round</a:t>
            </a:r>
            <a:endParaRPr lang="en-US" dirty="0"/>
          </a:p>
          <a:p>
            <a:pPr marL="0" indent="0">
              <a:buNone/>
            </a:pPr>
            <a:r>
              <a:rPr lang="en-CA" b="1" dirty="0" smtClean="0"/>
              <a:t>Considerations:</a:t>
            </a:r>
            <a:endParaRPr lang="en-CA" b="1" dirty="0"/>
          </a:p>
          <a:p>
            <a:pPr lvl="1"/>
            <a:r>
              <a:rPr lang="en-CA" sz="2100" dirty="0" smtClean="0"/>
              <a:t>Are the measures that result in conservation seasonal, or in place for only a specific timeframe?</a:t>
            </a:r>
          </a:p>
          <a:p>
            <a:pPr lvl="1"/>
            <a:r>
              <a:rPr lang="en-CA" sz="2100" dirty="0" smtClean="0"/>
              <a:t>If so, do they function with a suite of additional measures to provide protections year round?</a:t>
            </a:r>
          </a:p>
          <a:p>
            <a:pPr lvl="1"/>
            <a:r>
              <a:rPr lang="en-CA" sz="2100" dirty="0" smtClean="0"/>
              <a:t>If so… the full suite of mechanisms must be evaluated collectively</a:t>
            </a:r>
          </a:p>
        </p:txBody>
      </p:sp>
      <p:grpSp>
        <p:nvGrpSpPr>
          <p:cNvPr id="8" name="Group 7"/>
          <p:cNvGrpSpPr/>
          <p:nvPr/>
        </p:nvGrpSpPr>
        <p:grpSpPr>
          <a:xfrm>
            <a:off x="8039100" y="5688806"/>
            <a:ext cx="3848768" cy="976313"/>
            <a:chOff x="5780572" y="4770279"/>
            <a:chExt cx="5925218" cy="1504094"/>
          </a:xfrm>
        </p:grpSpPr>
        <p:pic>
          <p:nvPicPr>
            <p:cNvPr id="9" name="Picture 8"/>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10"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5"/>
          <a:stretch>
            <a:fillRect/>
          </a:stretch>
        </p:blipFill>
        <p:spPr>
          <a:xfrm>
            <a:off x="970744" y="1201986"/>
            <a:ext cx="10383056" cy="1811243"/>
          </a:xfrm>
          <a:prstGeom prst="rect">
            <a:avLst/>
          </a:prstGeom>
        </p:spPr>
      </p:pic>
    </p:spTree>
    <p:extLst>
      <p:ext uri="{BB962C8B-B14F-4D97-AF65-F5344CB8AC3E}">
        <p14:creationId xmlns:p14="http://schemas.microsoft.com/office/powerpoint/2010/main" val="856362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solidFill>
                  <a:schemeClr val="accent6">
                    <a:lumMod val="50000"/>
                  </a:schemeClr>
                </a:solidFill>
              </a:rPr>
              <a:t>Table 2 Criteria</a:t>
            </a:r>
            <a:endParaRPr lang="en-US" dirty="0">
              <a:solidFill>
                <a:schemeClr val="accent6">
                  <a:lumMod val="50000"/>
                </a:schemeClr>
              </a:solidFill>
            </a:endParaRPr>
          </a:p>
        </p:txBody>
      </p:sp>
      <p:sp>
        <p:nvSpPr>
          <p:cNvPr id="5" name="Text Placeholder 4"/>
          <p:cNvSpPr>
            <a:spLocks noGrp="1"/>
          </p:cNvSpPr>
          <p:nvPr>
            <p:ph type="body" idx="1"/>
          </p:nvPr>
        </p:nvSpPr>
        <p:spPr>
          <a:noFill/>
        </p:spPr>
        <p:txBody>
          <a:bodyPr/>
          <a:lstStyle/>
          <a:p>
            <a:r>
              <a:rPr lang="en-CA" dirty="0" smtClean="0">
                <a:solidFill>
                  <a:schemeClr val="tx1">
                    <a:lumMod val="65000"/>
                    <a:lumOff val="35000"/>
                  </a:schemeClr>
                </a:solidFill>
              </a:rPr>
              <a:t>Standards that differ between PA and OECM evaluations</a:t>
            </a:r>
            <a:endParaRPr lang="en-US" dirty="0">
              <a:solidFill>
                <a:schemeClr val="tx1">
                  <a:lumMod val="65000"/>
                  <a:lumOff val="35000"/>
                </a:schemeClr>
              </a:solidFill>
            </a:endParaRPr>
          </a:p>
        </p:txBody>
      </p:sp>
      <p:pic>
        <p:nvPicPr>
          <p:cNvPr id="12" name="Picture 3" descr="C:\Users\heather.lazaruk\Downloads\29693964414_da36f5d881_z.jpg"/>
          <p:cNvPicPr>
            <a:picLocks noChangeAspect="1" noChangeArrowheads="1"/>
          </p:cNvPicPr>
          <p:nvPr/>
        </p:nvPicPr>
        <p:blipFill rotWithShape="1">
          <a:blip r:embed="rId3">
            <a:extLst>
              <a:ext uri="{28A0092B-C50C-407E-A947-70E740481C1C}">
                <a14:useLocalDpi xmlns:a14="http://schemas.microsoft.com/office/drawing/2010/main" val="0"/>
              </a:ext>
            </a:extLst>
          </a:blip>
          <a:srcRect r="6661"/>
          <a:stretch/>
        </p:blipFill>
        <p:spPr bwMode="auto">
          <a:xfrm>
            <a:off x="8263225" y="605641"/>
            <a:ext cx="3338967" cy="53617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77158" y="5215303"/>
            <a:ext cx="5925218" cy="1504094"/>
            <a:chOff x="577108" y="5215303"/>
            <a:chExt cx="5925218" cy="1504094"/>
          </a:xfrm>
        </p:grpSpPr>
        <p:pic>
          <p:nvPicPr>
            <p:cNvPr id="6" name="Picture 5"/>
            <p:cNvPicPr>
              <a:picLocks noChangeAspect="1"/>
            </p:cNvPicPr>
            <p:nvPr/>
          </p:nvPicPr>
          <p:blipFill rotWithShape="1">
            <a:blip r:embed="rId4"/>
            <a:srcRect r="868"/>
            <a:stretch/>
          </p:blipFill>
          <p:spPr>
            <a:xfrm>
              <a:off x="577108" y="5215303"/>
              <a:ext cx="4138246" cy="1504094"/>
            </a:xfrm>
            <a:prstGeom prst="rect">
              <a:avLst/>
            </a:prstGeom>
          </p:spPr>
        </p:pic>
        <p:pic>
          <p:nvPicPr>
            <p:cNvPr id="7"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051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eather.lazaruk\Downloads\32247569804_641ff93b5d_z.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518"/>
          <a:stretch/>
        </p:blipFill>
        <p:spPr bwMode="auto">
          <a:xfrm>
            <a:off x="1" y="-20537"/>
            <a:ext cx="12186830" cy="6878537"/>
          </a:xfrm>
          <a:prstGeom prst="rect">
            <a:avLst/>
          </a:prstGeom>
          <a:noFill/>
          <a:extLst/>
        </p:spPr>
      </p:pic>
      <p:pic>
        <p:nvPicPr>
          <p:cNvPr id="3" name="Picture 2"/>
          <p:cNvPicPr>
            <a:picLocks noChangeAspect="1"/>
          </p:cNvPicPr>
          <p:nvPr/>
        </p:nvPicPr>
        <p:blipFill>
          <a:blip r:embed="rId4"/>
          <a:stretch>
            <a:fillRect/>
          </a:stretch>
        </p:blipFill>
        <p:spPr>
          <a:xfrm>
            <a:off x="1835021" y="320160"/>
            <a:ext cx="8516789" cy="6197141"/>
          </a:xfrm>
          <a:prstGeom prst="rect">
            <a:avLst/>
          </a:prstGeom>
        </p:spPr>
      </p:pic>
    </p:spTree>
    <p:extLst>
      <p:ext uri="{BB962C8B-B14F-4D97-AF65-F5344CB8AC3E}">
        <p14:creationId xmlns:p14="http://schemas.microsoft.com/office/powerpoint/2010/main" val="378354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eather.lazaruk\Downloads\30100889096_179db28313_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62"/>
            <a:ext cx="121922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b="95830"/>
          <a:stretch/>
        </p:blipFill>
        <p:spPr>
          <a:xfrm>
            <a:off x="1578374" y="609966"/>
            <a:ext cx="8515350" cy="245819"/>
          </a:xfrm>
          <a:prstGeom prst="rect">
            <a:avLst/>
          </a:prstGeom>
        </p:spPr>
      </p:pic>
      <p:pic>
        <p:nvPicPr>
          <p:cNvPr id="2" name="Picture 1"/>
          <p:cNvPicPr>
            <a:picLocks noChangeAspect="1"/>
          </p:cNvPicPr>
          <p:nvPr/>
        </p:nvPicPr>
        <p:blipFill>
          <a:blip r:embed="rId5"/>
          <a:stretch>
            <a:fillRect/>
          </a:stretch>
        </p:blipFill>
        <p:spPr>
          <a:xfrm>
            <a:off x="1352670" y="366613"/>
            <a:ext cx="9486900" cy="6115050"/>
          </a:xfrm>
          <a:prstGeom prst="rect">
            <a:avLst/>
          </a:prstGeom>
        </p:spPr>
      </p:pic>
    </p:spTree>
    <p:extLst>
      <p:ext uri="{BB962C8B-B14F-4D97-AF65-F5344CB8AC3E}">
        <p14:creationId xmlns:p14="http://schemas.microsoft.com/office/powerpoint/2010/main" val="349663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60860"/>
            <a:ext cx="10515600" cy="1071789"/>
          </a:xfrm>
        </p:spPr>
        <p:txBody>
          <a:bodyPr>
            <a:noAutofit/>
          </a:bodyPr>
          <a:lstStyle/>
          <a:p>
            <a:r>
              <a:rPr lang="en-CA" b="1" dirty="0" smtClean="0">
                <a:solidFill>
                  <a:schemeClr val="accent6">
                    <a:lumMod val="50000"/>
                  </a:schemeClr>
                </a:solidFill>
              </a:rPr>
              <a:t>Primacy of Objectives </a:t>
            </a:r>
            <a:r>
              <a:rPr lang="en-CA" dirty="0" smtClean="0">
                <a:solidFill>
                  <a:schemeClr val="accent6">
                    <a:lumMod val="50000"/>
                  </a:schemeClr>
                </a:solidFill>
              </a:rPr>
              <a:t>– who wins when there is a conflict?</a:t>
            </a:r>
            <a:endParaRPr lang="en-US" dirty="0">
              <a:solidFill>
                <a:schemeClr val="accent6">
                  <a:lumMod val="50000"/>
                </a:schemeClr>
              </a:solidFill>
            </a:endParaRPr>
          </a:p>
        </p:txBody>
      </p:sp>
      <p:sp>
        <p:nvSpPr>
          <p:cNvPr id="5" name="Content Placeholder 4"/>
          <p:cNvSpPr>
            <a:spLocks noGrp="1"/>
          </p:cNvSpPr>
          <p:nvPr>
            <p:ph idx="1"/>
          </p:nvPr>
        </p:nvSpPr>
        <p:spPr>
          <a:xfrm>
            <a:off x="838200" y="3949797"/>
            <a:ext cx="10515600" cy="2829760"/>
          </a:xfrm>
        </p:spPr>
        <p:txBody>
          <a:bodyPr>
            <a:normAutofit/>
          </a:bodyPr>
          <a:lstStyle/>
          <a:p>
            <a:pPr marL="0" indent="0">
              <a:buNone/>
            </a:pPr>
            <a:r>
              <a:rPr lang="en-US" sz="2000" b="1" dirty="0"/>
              <a:t>Intent</a:t>
            </a:r>
            <a:r>
              <a:rPr lang="en-US" sz="2000" b="1" dirty="0" smtClean="0"/>
              <a:t>: </a:t>
            </a:r>
            <a:r>
              <a:rPr lang="en-US" sz="2000" dirty="0" smtClean="0"/>
              <a:t>the area’s objectives are such that they result in the in-situ conservation of biodiversity</a:t>
            </a:r>
            <a:endParaRPr lang="en-US" sz="2000" dirty="0"/>
          </a:p>
          <a:p>
            <a:pPr marL="0" indent="0">
              <a:buNone/>
            </a:pPr>
            <a:r>
              <a:rPr lang="en-CA" sz="2000" b="1" dirty="0"/>
              <a:t>Considerations:</a:t>
            </a:r>
          </a:p>
          <a:p>
            <a:pPr lvl="1"/>
            <a:r>
              <a:rPr lang="en-CA" sz="1600" dirty="0"/>
              <a:t>What are the primary and overriding objectives of the site</a:t>
            </a:r>
            <a:r>
              <a:rPr lang="en-CA" sz="1600" dirty="0" smtClean="0"/>
              <a:t>? </a:t>
            </a:r>
          </a:p>
          <a:p>
            <a:pPr lvl="1"/>
            <a:r>
              <a:rPr lang="en-CA" sz="1600" dirty="0" smtClean="0"/>
              <a:t>Are the site objectives and their relative primacy clearly stated or are they inferred / assumed?</a:t>
            </a:r>
          </a:p>
          <a:p>
            <a:pPr lvl="1"/>
            <a:r>
              <a:rPr lang="en-CA" sz="1600" dirty="0" smtClean="0"/>
              <a:t>Are there objectives for conservation? Do they have primacy over other objectives?</a:t>
            </a:r>
          </a:p>
          <a:p>
            <a:pPr lvl="1"/>
            <a:r>
              <a:rPr lang="en-CA" sz="1600" dirty="0" smtClean="0"/>
              <a:t>Are there potentially competing priorities? </a:t>
            </a:r>
            <a:endParaRPr lang="en-CA" sz="1600" dirty="0"/>
          </a:p>
          <a:p>
            <a:pPr lvl="1"/>
            <a:r>
              <a:rPr lang="en-CA" sz="1600" dirty="0" smtClean="0"/>
              <a:t>How are they compatible with and result in the in situ biodiversity conservation?</a:t>
            </a:r>
          </a:p>
          <a:p>
            <a:pPr lvl="1"/>
            <a:r>
              <a:rPr lang="en-CA" sz="1600" dirty="0" smtClean="0"/>
              <a:t>Are stated objectives consistent with the type and scale of activities allowed and their impacts?</a:t>
            </a:r>
          </a:p>
          <a:p>
            <a:pPr lvl="1"/>
            <a:r>
              <a:rPr lang="en-CA" sz="1600" dirty="0" smtClean="0"/>
              <a:t>Are the primary objectives expected to endure?</a:t>
            </a:r>
            <a:endParaRPr lang="en-US" sz="1800" dirty="0"/>
          </a:p>
        </p:txBody>
      </p:sp>
      <p:pic>
        <p:nvPicPr>
          <p:cNvPr id="6" name="Picture 5"/>
          <p:cNvPicPr>
            <a:picLocks noChangeAspect="1"/>
          </p:cNvPicPr>
          <p:nvPr/>
        </p:nvPicPr>
        <p:blipFill rotWithShape="1">
          <a:blip r:embed="rId3"/>
          <a:srcRect t="1" b="1049"/>
          <a:stretch/>
        </p:blipFill>
        <p:spPr>
          <a:xfrm>
            <a:off x="1577068" y="1436915"/>
            <a:ext cx="8515350" cy="2486500"/>
          </a:xfrm>
          <a:prstGeom prst="rect">
            <a:avLst/>
          </a:prstGeom>
        </p:spPr>
      </p:pic>
    </p:spTree>
    <p:extLst>
      <p:ext uri="{BB962C8B-B14F-4D97-AF65-F5344CB8AC3E}">
        <p14:creationId xmlns:p14="http://schemas.microsoft.com/office/powerpoint/2010/main" val="990754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748"/>
            <a:ext cx="10515600" cy="1325563"/>
          </a:xfrm>
        </p:spPr>
        <p:txBody>
          <a:bodyPr>
            <a:normAutofit/>
          </a:bodyPr>
          <a:lstStyle/>
          <a:p>
            <a:r>
              <a:rPr lang="en-CA" b="1" dirty="0" smtClean="0">
                <a:solidFill>
                  <a:schemeClr val="accent6">
                    <a:lumMod val="50000"/>
                  </a:schemeClr>
                </a:solidFill>
              </a:rPr>
              <a:t>Scope of Objectives </a:t>
            </a:r>
            <a:r>
              <a:rPr lang="en-CA" sz="4000" dirty="0" smtClean="0">
                <a:solidFill>
                  <a:schemeClr val="accent6">
                    <a:lumMod val="50000"/>
                  </a:schemeClr>
                </a:solidFill>
              </a:rPr>
              <a:t>– what is included?</a:t>
            </a:r>
            <a:endParaRPr lang="en-US" sz="4000" dirty="0">
              <a:solidFill>
                <a:schemeClr val="accent6">
                  <a:lumMod val="50000"/>
                </a:schemeClr>
              </a:solidFill>
            </a:endParaRPr>
          </a:p>
        </p:txBody>
      </p:sp>
      <p:sp>
        <p:nvSpPr>
          <p:cNvPr id="3" name="Content Placeholder 2"/>
          <p:cNvSpPr>
            <a:spLocks noGrp="1"/>
          </p:cNvSpPr>
          <p:nvPr>
            <p:ph idx="1"/>
          </p:nvPr>
        </p:nvSpPr>
        <p:spPr>
          <a:xfrm>
            <a:off x="838200" y="1396314"/>
            <a:ext cx="10515600" cy="2789017"/>
          </a:xfrm>
        </p:spPr>
        <p:txBody>
          <a:bodyPr>
            <a:normAutofit fontScale="77500" lnSpcReduction="20000"/>
          </a:bodyPr>
          <a:lstStyle/>
          <a:p>
            <a:pPr marL="0" indent="0">
              <a:buNone/>
            </a:pPr>
            <a:r>
              <a:rPr lang="en-US" b="1" dirty="0"/>
              <a:t>Intent</a:t>
            </a:r>
            <a:r>
              <a:rPr lang="en-US" b="1" dirty="0" smtClean="0"/>
              <a:t>: </a:t>
            </a:r>
            <a:r>
              <a:rPr lang="en-US" dirty="0" smtClean="0"/>
              <a:t>area’s objectives have sufficient scope to result in in-situ conservation of biodiversity</a:t>
            </a:r>
            <a:endParaRPr lang="en-US" dirty="0"/>
          </a:p>
          <a:p>
            <a:pPr marL="0" indent="0">
              <a:buNone/>
            </a:pPr>
            <a:r>
              <a:rPr lang="en-CA" b="1" dirty="0"/>
              <a:t>Considerations:</a:t>
            </a:r>
          </a:p>
          <a:p>
            <a:pPr lvl="1"/>
            <a:r>
              <a:rPr lang="en-CA" sz="2100" dirty="0" smtClean="0"/>
              <a:t>What is the focus or result of objectives?</a:t>
            </a:r>
          </a:p>
          <a:p>
            <a:pPr lvl="1"/>
            <a:r>
              <a:rPr lang="en-CA" sz="2100" dirty="0" smtClean="0"/>
              <a:t>Are objectives broad enough to result in good outcomes? (i.e., objectives met = biodiversity happy)</a:t>
            </a:r>
          </a:p>
          <a:p>
            <a:pPr lvl="1"/>
            <a:r>
              <a:rPr lang="en-CA" sz="2100" dirty="0" smtClean="0"/>
              <a:t>What elements of in situ biodiversity are protected?</a:t>
            </a:r>
          </a:p>
          <a:p>
            <a:pPr lvl="1"/>
            <a:r>
              <a:rPr lang="en-CA" sz="2100" dirty="0" smtClean="0"/>
              <a:t>Regardless of objectives - Is the site managed in a way that biodiversity as a whole is protected/not undermined?</a:t>
            </a:r>
          </a:p>
          <a:p>
            <a:pPr lvl="1"/>
            <a:r>
              <a:rPr lang="en-CA" sz="2100" dirty="0" smtClean="0"/>
              <a:t>Does site management or approach compromise some elements of biodiversity?</a:t>
            </a:r>
          </a:p>
          <a:p>
            <a:pPr lvl="1"/>
            <a:r>
              <a:rPr lang="en-CA" sz="2100" dirty="0" smtClean="0"/>
              <a:t>Are site objectives consistent with, and if so, how do they result in, the in situ conservation of biodiversity?</a:t>
            </a:r>
          </a:p>
          <a:p>
            <a:pPr marL="457200" lvl="1" indent="0">
              <a:buNone/>
            </a:pPr>
            <a:endParaRPr lang="en-CA" sz="2100" dirty="0" smtClean="0"/>
          </a:p>
        </p:txBody>
      </p:sp>
      <p:grpSp>
        <p:nvGrpSpPr>
          <p:cNvPr id="8" name="Group 7"/>
          <p:cNvGrpSpPr/>
          <p:nvPr/>
        </p:nvGrpSpPr>
        <p:grpSpPr>
          <a:xfrm>
            <a:off x="1694989" y="4012337"/>
            <a:ext cx="8524875" cy="2523361"/>
            <a:chOff x="1691058" y="4102738"/>
            <a:chExt cx="8524875" cy="2523361"/>
          </a:xfrm>
        </p:grpSpPr>
        <p:grpSp>
          <p:nvGrpSpPr>
            <p:cNvPr id="6" name="Group 5"/>
            <p:cNvGrpSpPr/>
            <p:nvPr/>
          </p:nvGrpSpPr>
          <p:grpSpPr>
            <a:xfrm>
              <a:off x="1691058" y="4102738"/>
              <a:ext cx="8524875" cy="2016709"/>
              <a:chOff x="1845437" y="1916812"/>
              <a:chExt cx="8524875" cy="2016709"/>
            </a:xfrm>
          </p:grpSpPr>
          <p:pic>
            <p:nvPicPr>
              <p:cNvPr id="4" name="Picture 3"/>
              <p:cNvPicPr>
                <a:picLocks noChangeAspect="1"/>
              </p:cNvPicPr>
              <p:nvPr/>
            </p:nvPicPr>
            <p:blipFill rotWithShape="1">
              <a:blip r:embed="rId3"/>
              <a:srcRect t="3627" b="4909"/>
              <a:stretch/>
            </p:blipFill>
            <p:spPr>
              <a:xfrm>
                <a:off x="1845437" y="2861955"/>
                <a:ext cx="8524875" cy="1071566"/>
              </a:xfrm>
              <a:prstGeom prst="rect">
                <a:avLst/>
              </a:prstGeom>
            </p:spPr>
          </p:pic>
          <p:pic>
            <p:nvPicPr>
              <p:cNvPr id="5" name="Picture 4"/>
              <p:cNvPicPr>
                <a:picLocks noChangeAspect="1"/>
              </p:cNvPicPr>
              <p:nvPr/>
            </p:nvPicPr>
            <p:blipFill>
              <a:blip r:embed="rId4"/>
              <a:stretch>
                <a:fillRect/>
              </a:stretch>
            </p:blipFill>
            <p:spPr>
              <a:xfrm>
                <a:off x="1857312" y="1916812"/>
                <a:ext cx="8496300" cy="962025"/>
              </a:xfrm>
              <a:prstGeom prst="rect">
                <a:avLst/>
              </a:prstGeom>
            </p:spPr>
          </p:pic>
        </p:grpSp>
        <p:pic>
          <p:nvPicPr>
            <p:cNvPr id="7" name="Picture 6"/>
            <p:cNvPicPr>
              <a:picLocks noChangeAspect="1"/>
            </p:cNvPicPr>
            <p:nvPr/>
          </p:nvPicPr>
          <p:blipFill rotWithShape="1">
            <a:blip r:embed="rId5"/>
            <a:srcRect t="9140" b="3660"/>
            <a:stretch/>
          </p:blipFill>
          <p:spPr>
            <a:xfrm>
              <a:off x="1691058" y="6119447"/>
              <a:ext cx="8524875" cy="506652"/>
            </a:xfrm>
            <a:prstGeom prst="rect">
              <a:avLst/>
            </a:prstGeom>
          </p:spPr>
        </p:pic>
      </p:grpSp>
    </p:spTree>
    <p:extLst>
      <p:ext uri="{BB962C8B-B14F-4D97-AF65-F5344CB8AC3E}">
        <p14:creationId xmlns:p14="http://schemas.microsoft.com/office/powerpoint/2010/main" val="269919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10342" y="1473993"/>
            <a:ext cx="8496300" cy="3895449"/>
            <a:chOff x="1847850" y="2947987"/>
            <a:chExt cx="8496300" cy="3895449"/>
          </a:xfrm>
        </p:grpSpPr>
        <p:pic>
          <p:nvPicPr>
            <p:cNvPr id="4" name="Picture 3"/>
            <p:cNvPicPr>
              <a:picLocks noChangeAspect="1"/>
            </p:cNvPicPr>
            <p:nvPr/>
          </p:nvPicPr>
          <p:blipFill>
            <a:blip r:embed="rId3"/>
            <a:stretch>
              <a:fillRect/>
            </a:stretch>
          </p:blipFill>
          <p:spPr>
            <a:xfrm>
              <a:off x="1847850" y="2947987"/>
              <a:ext cx="8496300" cy="962025"/>
            </a:xfrm>
            <a:prstGeom prst="rect">
              <a:avLst/>
            </a:prstGeom>
          </p:spPr>
        </p:pic>
        <p:pic>
          <p:nvPicPr>
            <p:cNvPr id="5" name="Picture 4"/>
            <p:cNvPicPr>
              <a:picLocks noChangeAspect="1"/>
            </p:cNvPicPr>
            <p:nvPr/>
          </p:nvPicPr>
          <p:blipFill rotWithShape="1">
            <a:blip r:embed="rId4"/>
            <a:srcRect b="488"/>
            <a:stretch/>
          </p:blipFill>
          <p:spPr>
            <a:xfrm>
              <a:off x="1847850" y="3876675"/>
              <a:ext cx="8496300" cy="2966761"/>
            </a:xfrm>
            <a:prstGeom prst="rect">
              <a:avLst/>
            </a:prstGeom>
          </p:spPr>
        </p:pic>
      </p:grpSp>
      <p:sp>
        <p:nvSpPr>
          <p:cNvPr id="2" name="Title 1"/>
          <p:cNvSpPr>
            <a:spLocks noGrp="1"/>
          </p:cNvSpPr>
          <p:nvPr>
            <p:ph type="title"/>
          </p:nvPr>
        </p:nvSpPr>
        <p:spPr>
          <a:xfrm>
            <a:off x="838200" y="246371"/>
            <a:ext cx="10515600" cy="1325563"/>
          </a:xfrm>
        </p:spPr>
        <p:txBody>
          <a:bodyPr/>
          <a:lstStyle/>
          <a:p>
            <a:r>
              <a:rPr lang="en-CA" b="1" dirty="0" smtClean="0">
                <a:solidFill>
                  <a:schemeClr val="accent6">
                    <a:lumMod val="50000"/>
                  </a:schemeClr>
                </a:solidFill>
              </a:rPr>
              <a:t>Governing Authorities </a:t>
            </a:r>
            <a:r>
              <a:rPr lang="en-CA" dirty="0" smtClean="0">
                <a:solidFill>
                  <a:schemeClr val="accent6">
                    <a:lumMod val="50000"/>
                  </a:schemeClr>
                </a:solidFill>
              </a:rPr>
              <a:t>– who is in charge of what?</a:t>
            </a:r>
            <a:endParaRPr lang="en-US" dirty="0"/>
          </a:p>
        </p:txBody>
      </p:sp>
      <p:sp>
        <p:nvSpPr>
          <p:cNvPr id="3" name="Content Placeholder 2"/>
          <p:cNvSpPr>
            <a:spLocks noGrp="1"/>
          </p:cNvSpPr>
          <p:nvPr>
            <p:ph idx="1"/>
          </p:nvPr>
        </p:nvSpPr>
        <p:spPr>
          <a:xfrm>
            <a:off x="838200" y="5605152"/>
            <a:ext cx="10515600" cy="951075"/>
          </a:xfrm>
          <a:solidFill>
            <a:schemeClr val="bg1"/>
          </a:solidFill>
        </p:spPr>
        <p:txBody>
          <a:bodyPr>
            <a:normAutofit/>
          </a:bodyPr>
          <a:lstStyle/>
          <a:p>
            <a:pPr marL="0" indent="0">
              <a:buNone/>
            </a:pPr>
            <a:r>
              <a:rPr lang="en-CA" b="1" dirty="0" smtClean="0"/>
              <a:t>Intent</a:t>
            </a:r>
            <a:r>
              <a:rPr lang="en-CA" dirty="0" smtClean="0"/>
              <a:t>: in-situ conservation of biodiversity isn’t jeopardized by relevant governing authorities</a:t>
            </a:r>
          </a:p>
        </p:txBody>
      </p:sp>
    </p:spTree>
    <p:extLst>
      <p:ext uri="{BB962C8B-B14F-4D97-AF65-F5344CB8AC3E}">
        <p14:creationId xmlns:p14="http://schemas.microsoft.com/office/powerpoint/2010/main" val="2182326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57500" y="1144423"/>
            <a:ext cx="8496300" cy="3910013"/>
            <a:chOff x="1847850" y="2947987"/>
            <a:chExt cx="8496300" cy="3910013"/>
          </a:xfrm>
        </p:grpSpPr>
        <p:pic>
          <p:nvPicPr>
            <p:cNvPr id="6" name="Picture 5"/>
            <p:cNvPicPr>
              <a:picLocks noChangeAspect="1"/>
            </p:cNvPicPr>
            <p:nvPr/>
          </p:nvPicPr>
          <p:blipFill>
            <a:blip r:embed="rId3"/>
            <a:stretch>
              <a:fillRect/>
            </a:stretch>
          </p:blipFill>
          <p:spPr>
            <a:xfrm>
              <a:off x="1847850" y="2947987"/>
              <a:ext cx="8496300" cy="962025"/>
            </a:xfrm>
            <a:prstGeom prst="rect">
              <a:avLst/>
            </a:prstGeom>
          </p:spPr>
        </p:pic>
        <p:pic>
          <p:nvPicPr>
            <p:cNvPr id="7" name="Picture 6"/>
            <p:cNvPicPr>
              <a:picLocks noChangeAspect="1"/>
            </p:cNvPicPr>
            <p:nvPr/>
          </p:nvPicPr>
          <p:blipFill>
            <a:blip r:embed="rId4"/>
            <a:stretch>
              <a:fillRect/>
            </a:stretch>
          </p:blipFill>
          <p:spPr>
            <a:xfrm>
              <a:off x="1847850" y="3876675"/>
              <a:ext cx="8496300" cy="2981325"/>
            </a:xfrm>
            <a:prstGeom prst="rect">
              <a:avLst/>
            </a:prstGeom>
          </p:spPr>
        </p:pic>
      </p:grpSp>
      <p:sp>
        <p:nvSpPr>
          <p:cNvPr id="2" name="Title 1"/>
          <p:cNvSpPr>
            <a:spLocks noGrp="1"/>
          </p:cNvSpPr>
          <p:nvPr>
            <p:ph type="title"/>
          </p:nvPr>
        </p:nvSpPr>
        <p:spPr/>
        <p:txBody>
          <a:bodyPr/>
          <a:lstStyle/>
          <a:p>
            <a:r>
              <a:rPr lang="en-CA" b="1" dirty="0">
                <a:solidFill>
                  <a:schemeClr val="accent6">
                    <a:lumMod val="50000"/>
                  </a:schemeClr>
                </a:solidFill>
              </a:rPr>
              <a:t>Governing Authorities </a:t>
            </a:r>
            <a:r>
              <a:rPr lang="en-CA" dirty="0">
                <a:solidFill>
                  <a:schemeClr val="accent6">
                    <a:lumMod val="50000"/>
                  </a:schemeClr>
                </a:solidFill>
              </a:rPr>
              <a:t>– who is in charge of what?</a:t>
            </a:r>
            <a:endParaRPr lang="en-US" dirty="0">
              <a:solidFill>
                <a:schemeClr val="accent6">
                  <a:lumMod val="50000"/>
                </a:schemeClr>
              </a:solidFill>
            </a:endParaRPr>
          </a:p>
        </p:txBody>
      </p:sp>
      <p:sp>
        <p:nvSpPr>
          <p:cNvPr id="4" name="Content Placeholder 2"/>
          <p:cNvSpPr txBox="1">
            <a:spLocks/>
          </p:cNvSpPr>
          <p:nvPr/>
        </p:nvSpPr>
        <p:spPr>
          <a:xfrm>
            <a:off x="838200" y="2885746"/>
            <a:ext cx="10515600" cy="3670482"/>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smtClean="0"/>
              <a:t>Considerations</a:t>
            </a:r>
            <a:r>
              <a:rPr lang="en-CA" dirty="0" smtClean="0"/>
              <a:t>: </a:t>
            </a:r>
          </a:p>
          <a:p>
            <a:pPr lvl="1"/>
            <a:r>
              <a:rPr lang="en-CA" dirty="0" smtClean="0"/>
              <a:t>Who ELSE is responsible for (permitting, prohibiting, granting or determining) activities impacting biodiversity on the site?</a:t>
            </a:r>
          </a:p>
          <a:p>
            <a:pPr lvl="1"/>
            <a:r>
              <a:rPr lang="en-CA" dirty="0" smtClean="0"/>
              <a:t>How does their management of those activities impact biodiversity? Is it consistent with conservation?</a:t>
            </a:r>
          </a:p>
          <a:p>
            <a:pPr lvl="1"/>
            <a:r>
              <a:rPr lang="en-CA" dirty="0"/>
              <a:t>Can activities or determinations be authorized by another governing authority</a:t>
            </a:r>
            <a:r>
              <a:rPr lang="en-CA" dirty="0" smtClean="0"/>
              <a:t>?</a:t>
            </a:r>
          </a:p>
          <a:p>
            <a:pPr lvl="1"/>
            <a:r>
              <a:rPr lang="en-CA" dirty="0" smtClean="0"/>
              <a:t>How are multiple authorities reconciled - who trumps who, and on what?</a:t>
            </a:r>
            <a:endParaRPr lang="en-CA" dirty="0"/>
          </a:p>
          <a:p>
            <a:pPr lvl="1"/>
            <a:r>
              <a:rPr lang="en-CA" dirty="0" smtClean="0"/>
              <a:t>Who manages and permits subsurface rights under the site?  Are they tied to surface rights?</a:t>
            </a:r>
          </a:p>
          <a:p>
            <a:pPr lvl="1"/>
            <a:r>
              <a:rPr lang="en-CA" dirty="0" smtClean="0"/>
              <a:t>The vast majority of land has MULTIPLE governing authorities – who has authority over what?</a:t>
            </a:r>
            <a:endParaRPr lang="en-US" dirty="0"/>
          </a:p>
        </p:txBody>
      </p:sp>
    </p:spTree>
    <p:extLst>
      <p:ext uri="{BB962C8B-B14F-4D97-AF65-F5344CB8AC3E}">
        <p14:creationId xmlns:p14="http://schemas.microsoft.com/office/powerpoint/2010/main" val="262286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39100" y="5688806"/>
            <a:ext cx="3848768" cy="976313"/>
            <a:chOff x="5780572" y="4770279"/>
            <a:chExt cx="5925218" cy="1504094"/>
          </a:xfrm>
        </p:grpSpPr>
        <p:pic>
          <p:nvPicPr>
            <p:cNvPr id="6" name="Picture 5"/>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7"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9C3955AE-9D99-4D04-9940-770F1A72B2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05640">
            <a:off x="8902794" y="590917"/>
            <a:ext cx="2420620" cy="317269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38200" y="62366"/>
            <a:ext cx="10515600" cy="1325563"/>
          </a:xfrm>
        </p:spPr>
        <p:txBody>
          <a:bodyPr/>
          <a:lstStyle/>
          <a:p>
            <a:r>
              <a:rPr lang="en-CA" b="1" u="sng" dirty="0" smtClean="0">
                <a:solidFill>
                  <a:schemeClr val="accent6">
                    <a:lumMod val="50000"/>
                  </a:schemeClr>
                </a:solidFill>
              </a:rPr>
              <a:t>Before</a:t>
            </a:r>
            <a:r>
              <a:rPr lang="en-CA" dirty="0" smtClean="0">
                <a:solidFill>
                  <a:schemeClr val="accent6">
                    <a:lumMod val="50000"/>
                  </a:schemeClr>
                </a:solidFill>
              </a:rPr>
              <a:t> You Begin Screening</a:t>
            </a:r>
            <a:endParaRPr lang="en-US" dirty="0">
              <a:solidFill>
                <a:schemeClr val="accent6">
                  <a:lumMod val="50000"/>
                </a:schemeClr>
              </a:solidFill>
            </a:endParaRPr>
          </a:p>
        </p:txBody>
      </p:sp>
      <p:sp>
        <p:nvSpPr>
          <p:cNvPr id="3" name="Content Placeholder 2"/>
          <p:cNvSpPr>
            <a:spLocks noGrp="1"/>
          </p:cNvSpPr>
          <p:nvPr>
            <p:ph idx="1"/>
          </p:nvPr>
        </p:nvSpPr>
        <p:spPr>
          <a:xfrm>
            <a:off x="838200" y="1387929"/>
            <a:ext cx="10515600" cy="5277190"/>
          </a:xfrm>
          <a:solidFill>
            <a:schemeClr val="bg1">
              <a:alpha val="60000"/>
            </a:schemeClr>
          </a:solidFill>
        </p:spPr>
        <p:txBody>
          <a:bodyPr>
            <a:normAutofit fontScale="92500" lnSpcReduction="10000"/>
          </a:bodyPr>
          <a:lstStyle/>
          <a:p>
            <a:pPr marL="514350" indent="-514350">
              <a:buFont typeface="+mj-lt"/>
              <a:buAutoNum type="arabicPeriod"/>
            </a:pPr>
            <a:r>
              <a:rPr lang="en-CA" dirty="0" smtClean="0"/>
              <a:t>Familiarize yourself with the key elements and definitions related to PAs and OECMs in the glossary of terms and FAQs</a:t>
            </a:r>
          </a:p>
          <a:p>
            <a:pPr marL="914400" lvl="2" indent="0">
              <a:buNone/>
            </a:pPr>
            <a:r>
              <a:rPr lang="en-GB" b="1" i="1" dirty="0" smtClean="0">
                <a:latin typeface="Calibri Light" panose="020F0302020204030204" pitchFamily="34" charset="0"/>
                <a:ea typeface="Calibri" panose="020F0502020204030204" pitchFamily="34" charset="0"/>
              </a:rPr>
              <a:t>In-situ</a:t>
            </a:r>
            <a:r>
              <a:rPr lang="en-GB" b="1" dirty="0" smtClean="0">
                <a:latin typeface="Calibri Light" panose="020F0302020204030204" pitchFamily="34" charset="0"/>
                <a:ea typeface="Calibri" panose="020F0502020204030204" pitchFamily="34" charset="0"/>
              </a:rPr>
              <a:t> conservation (holistic)</a:t>
            </a:r>
            <a:r>
              <a:rPr lang="en-GB" dirty="0" smtClean="0">
                <a:latin typeface="Calibri Light" panose="020F0302020204030204" pitchFamily="34" charset="0"/>
                <a:ea typeface="Calibri" panose="020F0502020204030204" pitchFamily="34" charset="0"/>
              </a:rPr>
              <a:t>: </a:t>
            </a:r>
            <a:r>
              <a:rPr lang="en-GB" dirty="0">
                <a:latin typeface="Calibri Light" panose="020F0302020204030204" pitchFamily="34" charset="0"/>
                <a:ea typeface="Calibri" panose="020F0502020204030204" pitchFamily="34" charset="0"/>
              </a:rPr>
              <a:t>The </a:t>
            </a:r>
            <a:r>
              <a:rPr lang="en-GB" b="1" i="1" u="sng" dirty="0">
                <a:solidFill>
                  <a:srgbClr val="FF0000"/>
                </a:solidFill>
                <a:latin typeface="Calibri Light" panose="020F0302020204030204" pitchFamily="34" charset="0"/>
                <a:ea typeface="Calibri" panose="020F0502020204030204" pitchFamily="34" charset="0"/>
              </a:rPr>
              <a:t>conservation of ecosystems and natural habitats </a:t>
            </a:r>
            <a:r>
              <a:rPr lang="en-GB" dirty="0">
                <a:latin typeface="Calibri Light" panose="020F0302020204030204" pitchFamily="34" charset="0"/>
                <a:ea typeface="Calibri" panose="020F0502020204030204" pitchFamily="34" charset="0"/>
              </a:rPr>
              <a:t>and the maintenance and recovery of viable populations of species </a:t>
            </a:r>
            <a:r>
              <a:rPr lang="en-GB" b="1" i="1" dirty="0">
                <a:solidFill>
                  <a:srgbClr val="FF0000"/>
                </a:solidFill>
                <a:latin typeface="Calibri Light" panose="020F0302020204030204" pitchFamily="34" charset="0"/>
                <a:ea typeface="Calibri" panose="020F0502020204030204" pitchFamily="34" charset="0"/>
              </a:rPr>
              <a:t>in their natural surroundings </a:t>
            </a:r>
            <a:r>
              <a:rPr lang="en-GB" dirty="0">
                <a:latin typeface="Calibri Light" panose="020F0302020204030204" pitchFamily="34" charset="0"/>
                <a:ea typeface="Calibri" panose="020F0502020204030204" pitchFamily="34" charset="0"/>
              </a:rPr>
              <a:t>and, in the case of domesticated or cultivated species, in the surroundings where they have developed their distinctive properties. (CBD Article 2</a:t>
            </a:r>
            <a:r>
              <a:rPr lang="en-GB" dirty="0" smtClean="0">
                <a:latin typeface="Calibri Light" panose="020F0302020204030204" pitchFamily="34" charset="0"/>
                <a:ea typeface="Calibri" panose="020F0502020204030204" pitchFamily="34" charset="0"/>
              </a:rPr>
              <a:t>).</a:t>
            </a:r>
          </a:p>
          <a:p>
            <a:pPr marL="914400" lvl="2" indent="0">
              <a:buNone/>
            </a:pPr>
            <a:endParaRPr lang="en-GB" dirty="0" smtClean="0">
              <a:latin typeface="Calibri Light" panose="020F0302020204030204" pitchFamily="34" charset="0"/>
              <a:ea typeface="Calibri" panose="020F0502020204030204" pitchFamily="34" charset="0"/>
            </a:endParaRPr>
          </a:p>
          <a:p>
            <a:pPr marL="914400" lvl="2" indent="0">
              <a:buNone/>
            </a:pPr>
            <a:r>
              <a:rPr lang="en-GB" b="1" i="1" dirty="0" smtClean="0">
                <a:latin typeface="Calibri Light" panose="020F0302020204030204" pitchFamily="34" charset="0"/>
                <a:ea typeface="Calibri" panose="020F0502020204030204" pitchFamily="34" charset="0"/>
              </a:rPr>
              <a:t>Biodiversity </a:t>
            </a:r>
            <a:r>
              <a:rPr lang="en-GB" dirty="0" smtClean="0">
                <a:latin typeface="Calibri Light" panose="020F0302020204030204" pitchFamily="34" charset="0"/>
                <a:ea typeface="Calibri" panose="020F0502020204030204" pitchFamily="34" charset="0"/>
              </a:rPr>
              <a:t> (holistic): the variability among living organisms from all sources including, inter alia, terrestrial, marine and other aquatic ecosystems and the ecological complexes of which they are a part: this includes diversity within the species, between species and or ecosystems (CBD article 2)</a:t>
            </a:r>
          </a:p>
          <a:p>
            <a:pPr marL="457200" indent="-457200">
              <a:buFont typeface="Arial" panose="020B0604020202020204" pitchFamily="34" charset="0"/>
              <a:buAutoNum type="arabicPeriod"/>
            </a:pPr>
            <a:r>
              <a:rPr lang="en-CA" dirty="0" smtClean="0"/>
              <a:t>Familiarize yourself with DST and interpretation guidance and FAQs</a:t>
            </a:r>
          </a:p>
          <a:p>
            <a:pPr marL="457200" indent="-457200">
              <a:buFont typeface="Arial" panose="020B0604020202020204" pitchFamily="34" charset="0"/>
              <a:buAutoNum type="arabicPeriod"/>
            </a:pPr>
            <a:r>
              <a:rPr lang="en-CA" dirty="0" smtClean="0"/>
              <a:t>Gather useful information sources for screening</a:t>
            </a:r>
          </a:p>
          <a:p>
            <a:pPr lvl="1"/>
            <a:r>
              <a:rPr lang="en-CA" dirty="0" smtClean="0"/>
              <a:t>E.g. site history, legislation, regulations (surface and subsurface), policy, </a:t>
            </a:r>
            <a:r>
              <a:rPr lang="en-CA" err="1" smtClean="0"/>
              <a:t>maps</a:t>
            </a:r>
            <a:r>
              <a:rPr lang="en-CA" smtClean="0"/>
              <a:t>, </a:t>
            </a:r>
            <a:r>
              <a:rPr lang="en-CA" dirty="0" smtClean="0"/>
              <a:t>management plans, corporate bylaws, research / monitoring results</a:t>
            </a:r>
            <a:r>
              <a:rPr lang="en-CA" dirty="0"/>
              <a:t>, use data, site </a:t>
            </a:r>
            <a:r>
              <a:rPr lang="en-CA" dirty="0" smtClean="0"/>
              <a:t>condition assessments, management effectiveness assessments, species proxy data (harvesting reports), or discussions with knowledge holders, site managers </a:t>
            </a:r>
          </a:p>
          <a:p>
            <a:pPr marL="457200" indent="-457200">
              <a:buFont typeface="Arial" panose="020B0604020202020204" pitchFamily="34" charset="0"/>
              <a:buAutoNum type="arabicPeriod"/>
            </a:pPr>
            <a:endParaRPr lang="en-CA" dirty="0" smtClean="0"/>
          </a:p>
        </p:txBody>
      </p:sp>
    </p:spTree>
    <p:extLst>
      <p:ext uri="{BB962C8B-B14F-4D97-AF65-F5344CB8AC3E}">
        <p14:creationId xmlns:p14="http://schemas.microsoft.com/office/powerpoint/2010/main" val="35781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6">
                    <a:lumMod val="50000"/>
                  </a:schemeClr>
                </a:solidFill>
              </a:rPr>
              <a:t>Biodiversity Outcomes </a:t>
            </a:r>
            <a:r>
              <a:rPr lang="en-CA" dirty="0" smtClean="0">
                <a:solidFill>
                  <a:schemeClr val="accent6">
                    <a:lumMod val="50000"/>
                  </a:schemeClr>
                </a:solidFill>
              </a:rPr>
              <a:t>– what is the result?</a:t>
            </a:r>
            <a:endParaRPr lang="en-US" dirty="0">
              <a:solidFill>
                <a:schemeClr val="accent6">
                  <a:lumMod val="50000"/>
                </a:schemeClr>
              </a:solidFill>
            </a:endParaRPr>
          </a:p>
        </p:txBody>
      </p:sp>
      <p:sp>
        <p:nvSpPr>
          <p:cNvPr id="3" name="Content Placeholder 2"/>
          <p:cNvSpPr>
            <a:spLocks noGrp="1"/>
          </p:cNvSpPr>
          <p:nvPr>
            <p:ph idx="1"/>
          </p:nvPr>
        </p:nvSpPr>
        <p:spPr>
          <a:xfrm>
            <a:off x="838200" y="3682314"/>
            <a:ext cx="10515600" cy="2965621"/>
          </a:xfrm>
        </p:spPr>
        <p:txBody>
          <a:bodyPr>
            <a:normAutofit fontScale="70000" lnSpcReduction="20000"/>
          </a:bodyPr>
          <a:lstStyle/>
          <a:p>
            <a:pPr marL="0" indent="0">
              <a:buNone/>
            </a:pPr>
            <a:r>
              <a:rPr lang="en-CA" b="1" dirty="0" smtClean="0"/>
              <a:t>Intent</a:t>
            </a:r>
            <a:r>
              <a:rPr lang="en-CA" dirty="0" smtClean="0"/>
              <a:t>: Biodiversity is conserved in situ</a:t>
            </a:r>
          </a:p>
          <a:p>
            <a:pPr marL="0" indent="0">
              <a:buNone/>
            </a:pPr>
            <a:r>
              <a:rPr lang="en-CA" b="1" dirty="0" smtClean="0"/>
              <a:t>Considerations</a:t>
            </a:r>
            <a:r>
              <a:rPr lang="en-CA" dirty="0" smtClean="0"/>
              <a:t>:</a:t>
            </a:r>
          </a:p>
          <a:p>
            <a:pPr lvl="1"/>
            <a:r>
              <a:rPr lang="en-CA" dirty="0" smtClean="0"/>
              <a:t>Has </a:t>
            </a:r>
            <a:r>
              <a:rPr lang="en-CA" dirty="0"/>
              <a:t>the condition of the site assessed</a:t>
            </a:r>
            <a:r>
              <a:rPr lang="en-CA" dirty="0" smtClean="0"/>
              <a:t>? How?</a:t>
            </a:r>
            <a:endParaRPr lang="en-CA" dirty="0"/>
          </a:p>
          <a:p>
            <a:pPr lvl="1"/>
            <a:r>
              <a:rPr lang="en-CA" dirty="0" smtClean="0"/>
              <a:t>HOW is the site management likely to result in biodiversity outcomes?</a:t>
            </a:r>
          </a:p>
          <a:p>
            <a:pPr lvl="1"/>
            <a:r>
              <a:rPr lang="en-CA" dirty="0" smtClean="0"/>
              <a:t>Are you monitoring? What are you monitoring?</a:t>
            </a:r>
          </a:p>
          <a:p>
            <a:pPr lvl="1"/>
            <a:r>
              <a:rPr lang="en-CA" dirty="0" smtClean="0"/>
              <a:t>If no monitoring, do you have other evidence of biodiversity outcomes?</a:t>
            </a:r>
          </a:p>
          <a:p>
            <a:pPr lvl="1"/>
            <a:r>
              <a:rPr lang="en-CA" dirty="0" smtClean="0"/>
              <a:t>What </a:t>
            </a:r>
            <a:r>
              <a:rPr lang="en-CA" i="1" dirty="0" smtClean="0"/>
              <a:t>is</a:t>
            </a:r>
            <a:r>
              <a:rPr lang="en-CA" dirty="0" smtClean="0"/>
              <a:t> the condition of biodiversity on site (structure, function, abundance etc.)?</a:t>
            </a:r>
          </a:p>
          <a:p>
            <a:pPr lvl="1"/>
            <a:r>
              <a:rPr lang="en-CA" dirty="0" smtClean="0"/>
              <a:t>PA = must meet objectives; OECM = must result in good outcomes</a:t>
            </a:r>
          </a:p>
          <a:p>
            <a:pPr lvl="1"/>
            <a:endParaRPr lang="en-CA" dirty="0" smtClean="0"/>
          </a:p>
          <a:p>
            <a:pPr marL="457200" lvl="1" indent="0">
              <a:buNone/>
            </a:pPr>
            <a:r>
              <a:rPr lang="en-CA" dirty="0" smtClean="0"/>
              <a:t>* </a:t>
            </a:r>
            <a:r>
              <a:rPr lang="en-CA" i="1" dirty="0" smtClean="0"/>
              <a:t>This criteria is the only one about “realized effectiveness - the others are only looking at “likely” or “expected” effectiveness</a:t>
            </a:r>
          </a:p>
          <a:p>
            <a:pPr marL="457200" lvl="1" indent="0">
              <a:buNone/>
            </a:pPr>
            <a:endParaRPr lang="en-CA" dirty="0" smtClean="0"/>
          </a:p>
          <a:p>
            <a:pPr marL="457200" lvl="1" indent="0">
              <a:buNone/>
            </a:pPr>
            <a:endParaRPr lang="en-CA" dirty="0" smtClean="0"/>
          </a:p>
          <a:p>
            <a:pPr marL="0" indent="0">
              <a:buNone/>
            </a:pPr>
            <a:endParaRPr lang="en-CA" dirty="0" smtClean="0"/>
          </a:p>
        </p:txBody>
      </p:sp>
      <p:grpSp>
        <p:nvGrpSpPr>
          <p:cNvPr id="6" name="Group 5"/>
          <p:cNvGrpSpPr/>
          <p:nvPr/>
        </p:nvGrpSpPr>
        <p:grpSpPr>
          <a:xfrm>
            <a:off x="1634094" y="1452012"/>
            <a:ext cx="8496300" cy="2095500"/>
            <a:chOff x="1847850" y="2947987"/>
            <a:chExt cx="8496300" cy="2095500"/>
          </a:xfrm>
        </p:grpSpPr>
        <p:pic>
          <p:nvPicPr>
            <p:cNvPr id="4" name="Picture 3"/>
            <p:cNvPicPr>
              <a:picLocks noChangeAspect="1"/>
            </p:cNvPicPr>
            <p:nvPr/>
          </p:nvPicPr>
          <p:blipFill>
            <a:blip r:embed="rId3"/>
            <a:stretch>
              <a:fillRect/>
            </a:stretch>
          </p:blipFill>
          <p:spPr>
            <a:xfrm>
              <a:off x="1847850" y="2947987"/>
              <a:ext cx="8496300" cy="962025"/>
            </a:xfrm>
            <a:prstGeom prst="rect">
              <a:avLst/>
            </a:prstGeom>
          </p:spPr>
        </p:pic>
        <p:pic>
          <p:nvPicPr>
            <p:cNvPr id="5" name="Picture 4"/>
            <p:cNvPicPr>
              <a:picLocks noChangeAspect="1"/>
            </p:cNvPicPr>
            <p:nvPr/>
          </p:nvPicPr>
          <p:blipFill>
            <a:blip r:embed="rId4"/>
            <a:stretch>
              <a:fillRect/>
            </a:stretch>
          </p:blipFill>
          <p:spPr>
            <a:xfrm>
              <a:off x="1847850" y="3757612"/>
              <a:ext cx="8496300" cy="1285875"/>
            </a:xfrm>
            <a:prstGeom prst="rect">
              <a:avLst/>
            </a:prstGeom>
          </p:spPr>
        </p:pic>
      </p:grpSp>
    </p:spTree>
    <p:extLst>
      <p:ext uri="{BB962C8B-B14F-4D97-AF65-F5344CB8AC3E}">
        <p14:creationId xmlns:p14="http://schemas.microsoft.com/office/powerpoint/2010/main" val="83970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09706" y="1060389"/>
            <a:ext cx="10845240" cy="5478523"/>
          </a:xfrm>
          <a:prstGeom prst="rect">
            <a:avLst/>
          </a:prstGeom>
        </p:spPr>
      </p:pic>
      <p:sp>
        <p:nvSpPr>
          <p:cNvPr id="11" name="Title 10"/>
          <p:cNvSpPr>
            <a:spLocks noGrp="1"/>
          </p:cNvSpPr>
          <p:nvPr>
            <p:ph type="title"/>
          </p:nvPr>
        </p:nvSpPr>
        <p:spPr>
          <a:xfrm>
            <a:off x="838200" y="147446"/>
            <a:ext cx="10515600" cy="1325563"/>
          </a:xfrm>
        </p:spPr>
        <p:txBody>
          <a:bodyPr/>
          <a:lstStyle/>
          <a:p>
            <a:r>
              <a:rPr lang="en-CA" dirty="0" smtClean="0"/>
              <a:t>Reporting Template</a:t>
            </a:r>
            <a:endParaRPr lang="en-US" dirty="0"/>
          </a:p>
        </p:txBody>
      </p:sp>
      <p:sp>
        <p:nvSpPr>
          <p:cNvPr id="2" name="Slide Number Placeholder 1">
            <a:extLst>
              <a:ext uri="{FF2B5EF4-FFF2-40B4-BE49-F238E27FC236}">
                <a16:creationId xmlns:a16="http://schemas.microsoft.com/office/drawing/2014/main" id="{7304903D-DFB7-4BF7-B6B7-DFD59348BE15}"/>
              </a:ext>
            </a:extLst>
          </p:cNvPr>
          <p:cNvSpPr>
            <a:spLocks noGrp="1"/>
          </p:cNvSpPr>
          <p:nvPr>
            <p:ph type="sldNum" sz="quarter" idx="4294967295"/>
          </p:nvPr>
        </p:nvSpPr>
        <p:spPr>
          <a:xfrm>
            <a:off x="9448800" y="6356350"/>
            <a:ext cx="2743200" cy="365125"/>
          </a:xfrm>
        </p:spPr>
        <p:txBody>
          <a:bodyPr/>
          <a:lstStyle/>
          <a:p>
            <a:fld id="{D57F1E4F-1CFF-5643-939E-217C01CDF565}" type="slidenum">
              <a:rPr lang="en-US" smtClean="0"/>
              <a:pPr/>
              <a:t>21</a:t>
            </a:fld>
            <a:endParaRPr lang="en-US" dirty="0"/>
          </a:p>
        </p:txBody>
      </p:sp>
      <p:sp>
        <p:nvSpPr>
          <p:cNvPr id="4" name="Oval 3">
            <a:extLst>
              <a:ext uri="{FF2B5EF4-FFF2-40B4-BE49-F238E27FC236}">
                <a16:creationId xmlns:a16="http://schemas.microsoft.com/office/drawing/2014/main" id="{9ABAF871-C95D-42CD-9931-E5B7A1574A50}"/>
              </a:ext>
            </a:extLst>
          </p:cNvPr>
          <p:cNvSpPr/>
          <p:nvPr/>
        </p:nvSpPr>
        <p:spPr>
          <a:xfrm>
            <a:off x="5643418" y="3058599"/>
            <a:ext cx="452582" cy="443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pic>
        <p:nvPicPr>
          <p:cNvPr id="13" name="Picture 12"/>
          <p:cNvPicPr>
            <a:picLocks noChangeAspect="1"/>
          </p:cNvPicPr>
          <p:nvPr/>
        </p:nvPicPr>
        <p:blipFill>
          <a:blip r:embed="rId4"/>
          <a:stretch>
            <a:fillRect/>
          </a:stretch>
        </p:blipFill>
        <p:spPr>
          <a:xfrm>
            <a:off x="2585202" y="2758266"/>
            <a:ext cx="8961775" cy="3874529"/>
          </a:xfrm>
          <a:prstGeom prst="rect">
            <a:avLst/>
          </a:prstGeom>
        </p:spPr>
      </p:pic>
      <p:sp>
        <p:nvSpPr>
          <p:cNvPr id="9" name="Oval 8">
            <a:extLst>
              <a:ext uri="{FF2B5EF4-FFF2-40B4-BE49-F238E27FC236}">
                <a16:creationId xmlns:a16="http://schemas.microsoft.com/office/drawing/2014/main" id="{39CC2437-0403-4208-8D60-B0F882BE430C}"/>
              </a:ext>
            </a:extLst>
          </p:cNvPr>
          <p:cNvSpPr/>
          <p:nvPr/>
        </p:nvSpPr>
        <p:spPr>
          <a:xfrm>
            <a:off x="2206051" y="4345697"/>
            <a:ext cx="1638286" cy="12635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9ABAF871-C95D-42CD-9931-E5B7A1574A50}"/>
              </a:ext>
            </a:extLst>
          </p:cNvPr>
          <p:cNvSpPr/>
          <p:nvPr/>
        </p:nvSpPr>
        <p:spPr>
          <a:xfrm>
            <a:off x="6583645" y="2811687"/>
            <a:ext cx="452582" cy="443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Tree>
    <p:extLst>
      <p:ext uri="{BB962C8B-B14F-4D97-AF65-F5344CB8AC3E}">
        <p14:creationId xmlns:p14="http://schemas.microsoft.com/office/powerpoint/2010/main" val="41411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with the DST is the best way to understand the DST</a:t>
            </a:r>
            <a:endParaRPr lang="en-US" dirty="0"/>
          </a:p>
        </p:txBody>
      </p:sp>
      <p:sp>
        <p:nvSpPr>
          <p:cNvPr id="3" name="Content Placeholder 2"/>
          <p:cNvSpPr>
            <a:spLocks noGrp="1"/>
          </p:cNvSpPr>
          <p:nvPr>
            <p:ph idx="1"/>
          </p:nvPr>
        </p:nvSpPr>
        <p:spPr/>
        <p:txBody>
          <a:bodyPr/>
          <a:lstStyle/>
          <a:p>
            <a:r>
              <a:rPr lang="en-CA" dirty="0" smtClean="0"/>
              <a:t>Context and site expertise is critical</a:t>
            </a:r>
          </a:p>
          <a:p>
            <a:r>
              <a:rPr lang="en-CA" dirty="0" smtClean="0"/>
              <a:t>No one has all the answers…yet</a:t>
            </a:r>
          </a:p>
          <a:p>
            <a:r>
              <a:rPr lang="en-CA" dirty="0" smtClean="0"/>
              <a:t>Challenge your own biases and assumptions</a:t>
            </a:r>
          </a:p>
          <a:p>
            <a:r>
              <a:rPr lang="en-CA" dirty="0" smtClean="0"/>
              <a:t>Multiple perspectives are very helpful</a:t>
            </a:r>
          </a:p>
          <a:p>
            <a:r>
              <a:rPr lang="en-CA" dirty="0" smtClean="0"/>
              <a:t>Involvement of all the governing authorities is helpful and respectful</a:t>
            </a:r>
          </a:p>
          <a:p>
            <a:r>
              <a:rPr lang="en-CA" dirty="0" smtClean="0"/>
              <a:t>Final decision on reporting </a:t>
            </a:r>
            <a:r>
              <a:rPr lang="en-CA" dirty="0"/>
              <a:t>is at the discretion of the jurisdiction</a:t>
            </a:r>
          </a:p>
          <a:p>
            <a:r>
              <a:rPr lang="en-CA" dirty="0" smtClean="0"/>
              <a:t>Consent to report is required</a:t>
            </a:r>
          </a:p>
          <a:p>
            <a:endParaRPr lang="en-CA" dirty="0" smtClean="0"/>
          </a:p>
          <a:p>
            <a:endParaRPr lang="en-US" dirty="0"/>
          </a:p>
        </p:txBody>
      </p:sp>
      <p:grpSp>
        <p:nvGrpSpPr>
          <p:cNvPr id="4" name="Group 3"/>
          <p:cNvGrpSpPr/>
          <p:nvPr/>
        </p:nvGrpSpPr>
        <p:grpSpPr>
          <a:xfrm>
            <a:off x="6555957" y="5465617"/>
            <a:ext cx="5084673" cy="1191433"/>
            <a:chOff x="465235" y="5215303"/>
            <a:chExt cx="6037091" cy="1504094"/>
          </a:xfrm>
        </p:grpSpPr>
        <p:pic>
          <p:nvPicPr>
            <p:cNvPr id="5" name="Picture 4"/>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6401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Placeholder 12"/>
          <p:cNvPicPr>
            <a:picLocks noChangeAspect="1"/>
          </p:cNvPicPr>
          <p:nvPr/>
        </p:nvPicPr>
        <p:blipFill rotWithShape="1">
          <a:blip r:embed="rId3"/>
          <a:srcRect t="25154" r="168" b="-392"/>
          <a:stretch/>
        </p:blipFill>
        <p:spPr>
          <a:xfrm>
            <a:off x="-120366" y="0"/>
            <a:ext cx="12312366" cy="6958940"/>
          </a:xfrm>
          <a:prstGeom prst="rect">
            <a:avLst/>
          </a:prstGeom>
        </p:spPr>
      </p:pic>
      <p:sp>
        <p:nvSpPr>
          <p:cNvPr id="8" name="Rectangle 7"/>
          <p:cNvSpPr/>
          <p:nvPr/>
        </p:nvSpPr>
        <p:spPr>
          <a:xfrm>
            <a:off x="-120366" y="2364375"/>
            <a:ext cx="12312366" cy="2701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r="868"/>
          <a:stretch/>
        </p:blipFill>
        <p:spPr>
          <a:xfrm>
            <a:off x="1129647" y="2420336"/>
            <a:ext cx="6884286" cy="2589480"/>
          </a:xfrm>
          <a:prstGeom prst="rect">
            <a:avLst/>
          </a:prstGeom>
        </p:spPr>
      </p:pic>
      <p:sp>
        <p:nvSpPr>
          <p:cNvPr id="9" name="TextBox 8"/>
          <p:cNvSpPr txBox="1"/>
          <p:nvPr/>
        </p:nvSpPr>
        <p:spPr>
          <a:xfrm>
            <a:off x="2170497" y="3516455"/>
            <a:ext cx="4590288" cy="1077218"/>
          </a:xfrm>
          <a:prstGeom prst="rect">
            <a:avLst/>
          </a:prstGeom>
          <a:noFill/>
        </p:spPr>
        <p:txBody>
          <a:bodyPr wrap="square" rtlCol="0">
            <a:spAutoFit/>
          </a:bodyPr>
          <a:lstStyle/>
          <a:p>
            <a:pPr algn="ctr"/>
            <a:r>
              <a:rPr lang="en-CA" sz="2800" dirty="0" smtClean="0"/>
              <a:t>Questions?</a:t>
            </a:r>
          </a:p>
          <a:p>
            <a:pPr algn="ctr"/>
            <a:endParaRPr lang="en-CA" i="1" dirty="0" smtClean="0"/>
          </a:p>
          <a:p>
            <a:pPr algn="ctr"/>
            <a:r>
              <a:rPr lang="en-CA" i="1" dirty="0" smtClean="0"/>
              <a:t>Heather Lazaruk, CCEA Director</a:t>
            </a:r>
            <a:endParaRPr lang="en-US" i="1" dirty="0"/>
          </a:p>
        </p:txBody>
      </p:sp>
      <p:pic>
        <p:nvPicPr>
          <p:cNvPr id="12" name="Content Placeholder 11"/>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054783" y="2713001"/>
            <a:ext cx="2053431" cy="2004149"/>
          </a:xfrm>
        </p:spPr>
      </p:pic>
    </p:spTree>
    <p:extLst>
      <p:ext uri="{BB962C8B-B14F-4D97-AF65-F5344CB8AC3E}">
        <p14:creationId xmlns:p14="http://schemas.microsoft.com/office/powerpoint/2010/main" val="330945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955AE-9D99-4D04-9940-770F1A72B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05640">
            <a:off x="8902794" y="590917"/>
            <a:ext cx="2420620" cy="317269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CA" b="1" u="sng" dirty="0" smtClean="0">
                <a:solidFill>
                  <a:schemeClr val="accent6">
                    <a:lumMod val="50000"/>
                  </a:schemeClr>
                </a:solidFill>
              </a:rPr>
              <a:t>Before</a:t>
            </a:r>
            <a:r>
              <a:rPr lang="en-CA" dirty="0" smtClean="0">
                <a:solidFill>
                  <a:schemeClr val="accent6">
                    <a:lumMod val="50000"/>
                  </a:schemeClr>
                </a:solidFill>
              </a:rPr>
              <a:t> You Begin Screening…</a:t>
            </a:r>
            <a:endParaRPr lang="en-US" dirty="0">
              <a:solidFill>
                <a:schemeClr val="accent6">
                  <a:lumMod val="50000"/>
                </a:schemeClr>
              </a:solidFill>
            </a:endParaRPr>
          </a:p>
        </p:txBody>
      </p:sp>
      <p:sp>
        <p:nvSpPr>
          <p:cNvPr id="3" name="Content Placeholder 2"/>
          <p:cNvSpPr>
            <a:spLocks noGrp="1"/>
          </p:cNvSpPr>
          <p:nvPr>
            <p:ph idx="1"/>
          </p:nvPr>
        </p:nvSpPr>
        <p:spPr>
          <a:xfrm>
            <a:off x="838200" y="1690688"/>
            <a:ext cx="10515600" cy="4486276"/>
          </a:xfrm>
          <a:solidFill>
            <a:schemeClr val="bg1">
              <a:alpha val="60000"/>
            </a:schemeClr>
          </a:solidFill>
        </p:spPr>
        <p:txBody>
          <a:bodyPr>
            <a:normAutofit fontScale="62500" lnSpcReduction="20000"/>
          </a:bodyPr>
          <a:lstStyle/>
          <a:p>
            <a:pPr marL="0" indent="0">
              <a:buNone/>
            </a:pPr>
            <a:r>
              <a:rPr lang="en-CA" dirty="0" smtClean="0"/>
              <a:t>3</a:t>
            </a:r>
            <a:r>
              <a:rPr lang="en-CA" dirty="0"/>
              <a:t>. Determine the “mechanism”</a:t>
            </a:r>
          </a:p>
          <a:p>
            <a:pPr lvl="1"/>
            <a:r>
              <a:rPr lang="en-CA" dirty="0"/>
              <a:t>You may actually be screening MORE THAN ONE mechanism</a:t>
            </a:r>
          </a:p>
          <a:p>
            <a:pPr lvl="1"/>
            <a:r>
              <a:rPr lang="en-CA" dirty="0"/>
              <a:t>Consider how tools actually function together</a:t>
            </a:r>
          </a:p>
          <a:p>
            <a:pPr marL="457200" lvl="1" indent="0">
              <a:buNone/>
            </a:pPr>
            <a:endParaRPr lang="en-US" b="1" dirty="0" smtClean="0"/>
          </a:p>
          <a:p>
            <a:pPr marL="457200" lvl="1" indent="0">
              <a:buNone/>
            </a:pPr>
            <a:r>
              <a:rPr lang="en-US" b="1" dirty="0" smtClean="0"/>
              <a:t>Mechanism</a:t>
            </a:r>
            <a:r>
              <a:rPr lang="en-US" dirty="0"/>
              <a:t>: </a:t>
            </a:r>
            <a:r>
              <a:rPr lang="en-US" i="1" dirty="0"/>
              <a:t>Refers to the legal or other effective means used to protect or conserve the area. Mechanisms may include but are not limited to legal tools (e.g., </a:t>
            </a:r>
            <a:r>
              <a:rPr lang="en-US" i="1" dirty="0" err="1"/>
              <a:t>gazetting</a:t>
            </a:r>
            <a:r>
              <a:rPr lang="en-US" i="1" dirty="0"/>
              <a:t> &amp; recognition under statutory civil law), recognized traditional rules under which community conserved areas operate, policies of established NGOs and other private landowners, Natural/Indigenous Law, or customary laws</a:t>
            </a:r>
            <a:endParaRPr lang="en-CA" i="1" dirty="0"/>
          </a:p>
          <a:p>
            <a:pPr marL="0" indent="0">
              <a:buNone/>
            </a:pPr>
            <a:endParaRPr lang="en-CA" dirty="0"/>
          </a:p>
          <a:p>
            <a:pPr marL="0" indent="0">
              <a:buNone/>
            </a:pPr>
            <a:r>
              <a:rPr lang="en-CA" dirty="0" smtClean="0"/>
              <a:t>4. Consider ‘who’ should be involved in the screening process</a:t>
            </a:r>
          </a:p>
          <a:p>
            <a:pPr lvl="1">
              <a:buFontTx/>
              <a:buChar char="-"/>
            </a:pPr>
            <a:r>
              <a:rPr lang="en-CA" dirty="0" smtClean="0"/>
              <a:t>Reporting requires consent</a:t>
            </a:r>
          </a:p>
          <a:p>
            <a:pPr lvl="1">
              <a:buFontTx/>
              <a:buChar char="-"/>
            </a:pPr>
            <a:r>
              <a:rPr lang="en-CA" dirty="0" smtClean="0"/>
              <a:t>On the ground site knowledge and jurisdictional context is critical – the devil is in the details</a:t>
            </a:r>
          </a:p>
          <a:p>
            <a:pPr marL="0" indent="0">
              <a:buNone/>
            </a:pPr>
            <a:endParaRPr lang="en-CA" dirty="0" smtClean="0"/>
          </a:p>
          <a:p>
            <a:pPr marL="0" indent="0">
              <a:buNone/>
            </a:pPr>
            <a:r>
              <a:rPr lang="en-CA" dirty="0"/>
              <a:t>5</a:t>
            </a:r>
            <a:r>
              <a:rPr lang="en-CA" dirty="0" smtClean="0"/>
              <a:t>. Completion of rapid pre-screen against all criteria for “clear misses”</a:t>
            </a:r>
          </a:p>
          <a:p>
            <a:pPr marL="457200" lvl="1" indent="0">
              <a:buNone/>
            </a:pPr>
            <a:r>
              <a:rPr lang="en-CA" dirty="0" smtClean="0"/>
              <a:t>e.g. Site being evaluated MUST:</a:t>
            </a:r>
          </a:p>
          <a:p>
            <a:pPr marL="1371600" lvl="2" indent="-457200">
              <a:buAutoNum type="alphaLcPeriod"/>
            </a:pPr>
            <a:r>
              <a:rPr lang="en-CA" dirty="0" smtClean="0"/>
              <a:t>result in conservation of biodiversity in-situ (some level of ecological integrity)</a:t>
            </a:r>
          </a:p>
          <a:p>
            <a:pPr marL="1371600" lvl="2" indent="-457200">
              <a:buFont typeface="Arial" panose="020B0604020202020204" pitchFamily="34" charset="0"/>
              <a:buAutoNum type="alphaLcPeriod"/>
            </a:pPr>
            <a:r>
              <a:rPr lang="en-CA" dirty="0" smtClean="0"/>
              <a:t>have stated objectives</a:t>
            </a:r>
          </a:p>
          <a:p>
            <a:pPr marL="1371600" lvl="2" indent="-457200">
              <a:buFont typeface="Arial" panose="020B0604020202020204" pitchFamily="34" charset="0"/>
              <a:buAutoNum type="alphaLcPeriod"/>
            </a:pPr>
            <a:r>
              <a:rPr lang="en-CA" dirty="0" smtClean="0"/>
              <a:t>not be temporary</a:t>
            </a:r>
          </a:p>
          <a:p>
            <a:pPr marL="457200" indent="-457200">
              <a:buFont typeface="Arial" panose="020B0604020202020204" pitchFamily="34" charset="0"/>
              <a:buAutoNum type="arabicPeriod"/>
            </a:pPr>
            <a:endParaRPr lang="en-CA" dirty="0" smtClean="0"/>
          </a:p>
          <a:p>
            <a:pPr marL="514350" indent="-514350">
              <a:buFont typeface="+mj-lt"/>
              <a:buAutoNum type="arabicPeriod"/>
            </a:pPr>
            <a:endParaRPr lang="en-CA" sz="2400" dirty="0"/>
          </a:p>
          <a:p>
            <a:endParaRPr lang="en-US" dirty="0"/>
          </a:p>
        </p:txBody>
      </p:sp>
      <p:grpSp>
        <p:nvGrpSpPr>
          <p:cNvPr id="5" name="Group 4"/>
          <p:cNvGrpSpPr/>
          <p:nvPr/>
        </p:nvGrpSpPr>
        <p:grpSpPr>
          <a:xfrm>
            <a:off x="8039100" y="5688806"/>
            <a:ext cx="3848768" cy="976313"/>
            <a:chOff x="5780572" y="4770279"/>
            <a:chExt cx="5925218" cy="1504094"/>
          </a:xfrm>
        </p:grpSpPr>
        <p:pic>
          <p:nvPicPr>
            <p:cNvPr id="6" name="Picture 5"/>
            <p:cNvPicPr>
              <a:picLocks noChangeAspect="1"/>
            </p:cNvPicPr>
            <p:nvPr/>
          </p:nvPicPr>
          <p:blipFill rotWithShape="1">
            <a:blip r:embed="rId4">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7"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206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955AE-9D99-4D04-9940-770F1A72B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05640">
            <a:off x="9014065" y="2346161"/>
            <a:ext cx="2420620" cy="317269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A52CE64B-0AF4-49E1-8E10-4F6C8B3A7E25}"/>
              </a:ext>
            </a:extLst>
          </p:cNvPr>
          <p:cNvSpPr/>
          <p:nvPr/>
        </p:nvSpPr>
        <p:spPr>
          <a:xfrm>
            <a:off x="545749" y="1149879"/>
            <a:ext cx="11106319" cy="5324535"/>
          </a:xfrm>
          <a:prstGeom prst="rect">
            <a:avLst/>
          </a:prstGeom>
        </p:spPr>
        <p:txBody>
          <a:bodyPr wrap="square">
            <a:spAutoFit/>
          </a:bodyPr>
          <a:lstStyle/>
          <a:p>
            <a:pPr marL="285750" indent="-285750">
              <a:buFont typeface="Arial" panose="020B0604020202020204" pitchFamily="34" charset="0"/>
              <a:buChar char="•"/>
            </a:pPr>
            <a:r>
              <a:rPr lang="en-CA" sz="2000" dirty="0" smtClean="0"/>
              <a:t>Includes standards and interpretation guidance for </a:t>
            </a:r>
            <a:r>
              <a:rPr lang="en-CA" sz="2000" b="1" u="sng" dirty="0" smtClean="0"/>
              <a:t>9 screening criteria </a:t>
            </a:r>
          </a:p>
          <a:p>
            <a:pPr marL="285750" indent="-285750">
              <a:buFont typeface="Arial" panose="020B0604020202020204" pitchFamily="34" charset="0"/>
              <a:buChar char="•"/>
            </a:pPr>
            <a:r>
              <a:rPr lang="en-CA" sz="2000" dirty="0" smtClean="0"/>
              <a:t>+ reporting template tool</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All 9 criteria are aligned with International  definitions and guidance on PAs and OECMs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Table 1:  </a:t>
            </a:r>
            <a:r>
              <a:rPr lang="en-US" sz="2000" dirty="0"/>
              <a:t>Standards </a:t>
            </a:r>
            <a:r>
              <a:rPr lang="en-US" sz="2000" b="1" i="1" u="sng" dirty="0"/>
              <a:t>common</a:t>
            </a:r>
            <a:r>
              <a:rPr lang="en-US" sz="2000" dirty="0"/>
              <a:t> to </a:t>
            </a:r>
            <a:r>
              <a:rPr lang="en-US" sz="2000" dirty="0" smtClean="0"/>
              <a:t>both </a:t>
            </a:r>
            <a:r>
              <a:rPr lang="en-US" sz="2000" b="1" dirty="0" smtClean="0"/>
              <a:t>protected </a:t>
            </a:r>
            <a:r>
              <a:rPr lang="en-US" sz="2000" b="1" dirty="0"/>
              <a:t>areas </a:t>
            </a:r>
            <a:r>
              <a:rPr lang="en-US" sz="2000" dirty="0"/>
              <a:t>and </a:t>
            </a:r>
            <a:r>
              <a:rPr lang="en-US" sz="2000" b="1" dirty="0" smtClean="0"/>
              <a:t>OECMs</a:t>
            </a:r>
            <a:endParaRPr lang="en-US" sz="2000" b="1" dirty="0"/>
          </a:p>
          <a:p>
            <a:pPr marL="742950" lvl="1" indent="-285750">
              <a:buFont typeface="Arial" panose="020B0604020202020204" pitchFamily="34" charset="0"/>
              <a:buChar char="•"/>
            </a:pPr>
            <a:r>
              <a:rPr lang="en-US" sz="2000" dirty="0" smtClean="0"/>
              <a:t>Geographical Space</a:t>
            </a:r>
          </a:p>
          <a:p>
            <a:pPr marL="742950" lvl="1" indent="-285750">
              <a:buFont typeface="Arial" panose="020B0604020202020204" pitchFamily="34" charset="0"/>
              <a:buChar char="•"/>
            </a:pPr>
            <a:r>
              <a:rPr lang="en-US" sz="2000" dirty="0" smtClean="0"/>
              <a:t>Effective Means-1	</a:t>
            </a:r>
          </a:p>
          <a:p>
            <a:pPr marL="742950" lvl="1" indent="-285750">
              <a:buFont typeface="Arial" panose="020B0604020202020204" pitchFamily="34" charset="0"/>
              <a:buChar char="•"/>
            </a:pPr>
            <a:r>
              <a:rPr lang="en-US" sz="2000" dirty="0" smtClean="0"/>
              <a:t>Effective Means -2	</a:t>
            </a:r>
          </a:p>
          <a:p>
            <a:pPr marL="742950" lvl="1" indent="-285750">
              <a:buFont typeface="Arial" panose="020B0604020202020204" pitchFamily="34" charset="0"/>
              <a:buChar char="•"/>
            </a:pPr>
            <a:r>
              <a:rPr lang="en-US" sz="2000" dirty="0" smtClean="0"/>
              <a:t>Long-term	</a:t>
            </a:r>
          </a:p>
          <a:p>
            <a:pPr marL="742950" lvl="1" indent="-285750">
              <a:buFont typeface="Arial" panose="020B0604020202020204" pitchFamily="34" charset="0"/>
              <a:buChar char="•"/>
            </a:pPr>
            <a:r>
              <a:rPr lang="en-US" sz="2000" dirty="0" smtClean="0"/>
              <a:t>Timing</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Table </a:t>
            </a:r>
            <a:r>
              <a:rPr lang="en-US" sz="2000" dirty="0" smtClean="0"/>
              <a:t>2: </a:t>
            </a:r>
            <a:r>
              <a:rPr lang="en-US" sz="2000" dirty="0"/>
              <a:t>Standards </a:t>
            </a:r>
            <a:r>
              <a:rPr lang="en-US" sz="2000" b="1" i="1" u="sng" dirty="0"/>
              <a:t>that differ</a:t>
            </a:r>
            <a:r>
              <a:rPr lang="en-US" sz="2000" i="1" dirty="0"/>
              <a:t> </a:t>
            </a:r>
            <a:r>
              <a:rPr lang="en-US" sz="2000" dirty="0"/>
              <a:t>between </a:t>
            </a:r>
            <a:r>
              <a:rPr lang="en-US" sz="2000" b="1" dirty="0"/>
              <a:t>protected areas </a:t>
            </a:r>
            <a:r>
              <a:rPr lang="en-US" sz="2000" dirty="0"/>
              <a:t>and </a:t>
            </a:r>
            <a:r>
              <a:rPr lang="en-US" sz="2000" b="1" dirty="0" smtClean="0"/>
              <a:t>OECMs</a:t>
            </a:r>
            <a:endParaRPr lang="en-US" sz="2000" b="1" dirty="0"/>
          </a:p>
          <a:p>
            <a:pPr marL="742950" lvl="1" indent="-285750">
              <a:buFont typeface="Arial" panose="020B0604020202020204" pitchFamily="34" charset="0"/>
              <a:buChar char="•"/>
            </a:pPr>
            <a:r>
              <a:rPr lang="en-US" sz="2000" dirty="0" smtClean="0"/>
              <a:t>Primacy of Objectives	</a:t>
            </a:r>
          </a:p>
          <a:p>
            <a:pPr marL="742950" lvl="1" indent="-285750">
              <a:buFont typeface="Arial" panose="020B0604020202020204" pitchFamily="34" charset="0"/>
              <a:buChar char="•"/>
            </a:pPr>
            <a:r>
              <a:rPr lang="en-US" sz="2000" dirty="0" smtClean="0"/>
              <a:t>Scope of Objectives	</a:t>
            </a:r>
          </a:p>
          <a:p>
            <a:pPr marL="742950" lvl="1" indent="-285750">
              <a:buFont typeface="Arial" panose="020B0604020202020204" pitchFamily="34" charset="0"/>
              <a:buChar char="•"/>
            </a:pPr>
            <a:r>
              <a:rPr lang="en-US" sz="2000" dirty="0" smtClean="0"/>
              <a:t>Governing Authorities	</a:t>
            </a:r>
          </a:p>
          <a:p>
            <a:pPr marL="742950" lvl="1" indent="-285750">
              <a:buFont typeface="Arial" panose="020B0604020202020204" pitchFamily="34" charset="0"/>
              <a:buChar char="•"/>
            </a:pPr>
            <a:r>
              <a:rPr lang="en-US" sz="2000" dirty="0" smtClean="0"/>
              <a:t>Biodiversity Conservation Outcomes</a:t>
            </a:r>
          </a:p>
        </p:txBody>
      </p:sp>
      <p:sp>
        <p:nvSpPr>
          <p:cNvPr id="5" name="Title 1">
            <a:extLst>
              <a:ext uri="{FF2B5EF4-FFF2-40B4-BE49-F238E27FC236}">
                <a16:creationId xmlns:a16="http://schemas.microsoft.com/office/drawing/2014/main" id="{95B39131-185B-4BFE-9734-4CAB7E882281}"/>
              </a:ext>
            </a:extLst>
          </p:cNvPr>
          <p:cNvSpPr txBox="1">
            <a:spLocks/>
          </p:cNvSpPr>
          <p:nvPr/>
        </p:nvSpPr>
        <p:spPr bwMode="gray">
          <a:xfrm>
            <a:off x="795130" y="36049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rgbClr val="18512D"/>
                </a:solidFill>
              </a:rPr>
              <a:t>Decision </a:t>
            </a:r>
            <a:r>
              <a:rPr lang="en-US" sz="4400" dirty="0">
                <a:solidFill>
                  <a:srgbClr val="18512D"/>
                </a:solidFill>
              </a:rPr>
              <a:t>Support Tool (DST)</a:t>
            </a:r>
          </a:p>
        </p:txBody>
      </p:sp>
      <p:grpSp>
        <p:nvGrpSpPr>
          <p:cNvPr id="7" name="Group 6"/>
          <p:cNvGrpSpPr/>
          <p:nvPr/>
        </p:nvGrpSpPr>
        <p:grpSpPr>
          <a:xfrm>
            <a:off x="8039100" y="5688806"/>
            <a:ext cx="3848768" cy="976313"/>
            <a:chOff x="5780572" y="4770279"/>
            <a:chExt cx="5925218" cy="1504094"/>
          </a:xfrm>
        </p:grpSpPr>
        <p:pic>
          <p:nvPicPr>
            <p:cNvPr id="8" name="Picture 7"/>
            <p:cNvPicPr>
              <a:picLocks noChangeAspect="1"/>
            </p:cNvPicPr>
            <p:nvPr/>
          </p:nvPicPr>
          <p:blipFill rotWithShape="1">
            <a:blip r:embed="rId4">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9"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525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39100" y="5688806"/>
            <a:ext cx="3848768" cy="976313"/>
            <a:chOff x="5780572" y="4770279"/>
            <a:chExt cx="5925218" cy="1504094"/>
          </a:xfrm>
        </p:grpSpPr>
        <p:pic>
          <p:nvPicPr>
            <p:cNvPr id="6" name="Picture 5"/>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8"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CA" dirty="0" smtClean="0">
                <a:solidFill>
                  <a:schemeClr val="accent6">
                    <a:lumMod val="50000"/>
                  </a:schemeClr>
                </a:solidFill>
              </a:rPr>
              <a:t>Using the Standards Tables</a:t>
            </a:r>
            <a:endParaRPr lang="en-US" dirty="0">
              <a:solidFill>
                <a:schemeClr val="accent6">
                  <a:lumMod val="50000"/>
                </a:schemeClr>
              </a:solidFill>
            </a:endParaRPr>
          </a:p>
        </p:txBody>
      </p:sp>
      <p:sp>
        <p:nvSpPr>
          <p:cNvPr id="3" name="Content Placeholder 2"/>
          <p:cNvSpPr>
            <a:spLocks noGrp="1"/>
          </p:cNvSpPr>
          <p:nvPr>
            <p:ph idx="1"/>
          </p:nvPr>
        </p:nvSpPr>
        <p:spPr>
          <a:xfrm>
            <a:off x="838199" y="1504950"/>
            <a:ext cx="10761617" cy="5160169"/>
          </a:xfrm>
        </p:spPr>
        <p:txBody>
          <a:bodyPr>
            <a:noAutofit/>
          </a:bodyPr>
          <a:lstStyle/>
          <a:p>
            <a:r>
              <a:rPr lang="en-CA" sz="2000" dirty="0" smtClean="0"/>
              <a:t>Site must be evaluated against ALL 9 criteria (1)</a:t>
            </a:r>
          </a:p>
          <a:p>
            <a:r>
              <a:rPr lang="en-CA" sz="2000" dirty="0" smtClean="0"/>
              <a:t>In determining which standard applies (3) – look to the “intended effect of the criterion” (2)</a:t>
            </a:r>
          </a:p>
          <a:p>
            <a:pPr lvl="1"/>
            <a:r>
              <a:rPr lang="en-CA" sz="1800" dirty="0" smtClean="0"/>
              <a:t>In some cases it clearly </a:t>
            </a:r>
            <a:r>
              <a:rPr lang="en-CA" sz="1800" i="1" u="sng" dirty="0" smtClean="0"/>
              <a:t>does</a:t>
            </a:r>
            <a:r>
              <a:rPr lang="en-CA" sz="1800" dirty="0" smtClean="0"/>
              <a:t> </a:t>
            </a:r>
            <a:br>
              <a:rPr lang="en-CA" sz="1800" dirty="0" smtClean="0"/>
            </a:br>
            <a:r>
              <a:rPr lang="en-CA" sz="1800" dirty="0" smtClean="0"/>
              <a:t>or </a:t>
            </a:r>
            <a:r>
              <a:rPr lang="en-CA" sz="1800" i="1" u="sng" dirty="0" smtClean="0"/>
              <a:t>does not </a:t>
            </a:r>
            <a:r>
              <a:rPr lang="en-CA" sz="1800" dirty="0" smtClean="0"/>
              <a:t>meet the standard</a:t>
            </a:r>
          </a:p>
          <a:p>
            <a:pPr lvl="1"/>
            <a:r>
              <a:rPr lang="en-CA" sz="1800" dirty="0" smtClean="0"/>
              <a:t>In most cases it requires further </a:t>
            </a:r>
            <a:br>
              <a:rPr lang="en-CA" sz="1800" dirty="0" smtClean="0"/>
            </a:br>
            <a:r>
              <a:rPr lang="en-CA" sz="1800" dirty="0" smtClean="0"/>
              <a:t>evaluation or  assessment in order to </a:t>
            </a:r>
            <a:br>
              <a:rPr lang="en-CA" sz="1800" dirty="0" smtClean="0"/>
            </a:br>
            <a:r>
              <a:rPr lang="en-CA" sz="1800" dirty="0" smtClean="0"/>
              <a:t>make a decision</a:t>
            </a:r>
          </a:p>
          <a:p>
            <a:pPr lvl="1"/>
            <a:r>
              <a:rPr lang="en-CA" sz="1800" dirty="0" smtClean="0"/>
              <a:t>Consider interaction of criteria – </a:t>
            </a:r>
            <a:br>
              <a:rPr lang="en-CA" sz="1800" dirty="0" smtClean="0"/>
            </a:br>
            <a:r>
              <a:rPr lang="en-CA" sz="1800" dirty="0" smtClean="0"/>
              <a:t>evaluation may not be step-wise</a:t>
            </a:r>
          </a:p>
          <a:p>
            <a:pPr lvl="1"/>
            <a:r>
              <a:rPr lang="en-CA" sz="1800" dirty="0" smtClean="0"/>
              <a:t>Use the Interpretation guidance</a:t>
            </a:r>
            <a:br>
              <a:rPr lang="en-CA" sz="1800" dirty="0" smtClean="0"/>
            </a:br>
            <a:r>
              <a:rPr lang="en-CA" sz="1800" dirty="0" smtClean="0"/>
              <a:t>and FAQs</a:t>
            </a:r>
          </a:p>
          <a:p>
            <a:pPr marL="0" indent="0">
              <a:buNone/>
            </a:pPr>
            <a:r>
              <a:rPr lang="en-CA" sz="2000" b="1" dirty="0" smtClean="0"/>
              <a:t>Outcomes</a:t>
            </a:r>
            <a:r>
              <a:rPr lang="en-CA" sz="2000" dirty="0" smtClean="0"/>
              <a:t>:</a:t>
            </a:r>
          </a:p>
          <a:p>
            <a:r>
              <a:rPr lang="en-CA" sz="2000" dirty="0" smtClean="0"/>
              <a:t>Meets protected </a:t>
            </a:r>
            <a:r>
              <a:rPr lang="en-CA" sz="2000" dirty="0"/>
              <a:t>area </a:t>
            </a:r>
            <a:r>
              <a:rPr lang="en-CA" sz="2000" dirty="0" smtClean="0"/>
              <a:t>standards for </a:t>
            </a:r>
            <a:r>
              <a:rPr lang="en-CA" sz="2000" u="sng" dirty="0" smtClean="0"/>
              <a:t>all</a:t>
            </a:r>
            <a:r>
              <a:rPr lang="en-CA" sz="2000" dirty="0" smtClean="0"/>
              <a:t> criteria = report </a:t>
            </a:r>
            <a:r>
              <a:rPr lang="en-CA" sz="2000" dirty="0"/>
              <a:t>as a protected </a:t>
            </a:r>
            <a:r>
              <a:rPr lang="en-CA" sz="2000" dirty="0" smtClean="0"/>
              <a:t>area</a:t>
            </a:r>
          </a:p>
          <a:p>
            <a:r>
              <a:rPr lang="en-CA" sz="2000" dirty="0"/>
              <a:t>Meets either protected area </a:t>
            </a:r>
            <a:r>
              <a:rPr lang="en-CA" sz="2000" u="sng" dirty="0"/>
              <a:t>or</a:t>
            </a:r>
            <a:r>
              <a:rPr lang="en-CA" sz="2000" dirty="0"/>
              <a:t> O-E-C-M standards for </a:t>
            </a:r>
            <a:r>
              <a:rPr lang="en-CA" sz="2000" u="sng" dirty="0"/>
              <a:t>all</a:t>
            </a:r>
            <a:r>
              <a:rPr lang="en-CA" sz="2000" dirty="0"/>
              <a:t> criteria</a:t>
            </a:r>
            <a:r>
              <a:rPr lang="en-CA" sz="2000" dirty="0" smtClean="0"/>
              <a:t> = report </a:t>
            </a:r>
            <a:r>
              <a:rPr lang="en-CA" sz="2000" dirty="0"/>
              <a:t>as an </a:t>
            </a:r>
            <a:r>
              <a:rPr lang="en-CA" sz="2000" dirty="0" smtClean="0"/>
              <a:t>OECM</a:t>
            </a:r>
            <a:endParaRPr lang="en-CA" sz="2000" dirty="0"/>
          </a:p>
          <a:p>
            <a:r>
              <a:rPr lang="en-CA" sz="2000" dirty="0"/>
              <a:t>Failure to meet </a:t>
            </a:r>
            <a:r>
              <a:rPr lang="en-CA" sz="2000" u="sng" dirty="0"/>
              <a:t>any one </a:t>
            </a:r>
            <a:r>
              <a:rPr lang="en-CA" sz="2000" dirty="0"/>
              <a:t>criterion </a:t>
            </a:r>
            <a:r>
              <a:rPr lang="en-CA" sz="2000" dirty="0" smtClean="0"/>
              <a:t>standard = site does not </a:t>
            </a:r>
            <a:r>
              <a:rPr lang="en-CA" sz="2000" dirty="0"/>
              <a:t>meet eligibility for reporting </a:t>
            </a:r>
            <a:r>
              <a:rPr lang="en-CA" sz="2000" dirty="0" smtClean="0"/>
              <a:t/>
            </a:r>
            <a:br>
              <a:rPr lang="en-CA" sz="2000" dirty="0" smtClean="0"/>
            </a:br>
            <a:r>
              <a:rPr lang="en-CA" sz="2000" dirty="0" smtClean="0"/>
              <a:t>as </a:t>
            </a:r>
            <a:r>
              <a:rPr lang="en-CA" sz="2000" i="1" dirty="0" smtClean="0"/>
              <a:t>either</a:t>
            </a:r>
            <a:r>
              <a:rPr lang="en-CA" sz="2000" dirty="0" smtClean="0"/>
              <a:t> PA </a:t>
            </a:r>
            <a:r>
              <a:rPr lang="en-CA" sz="2000" dirty="0"/>
              <a:t>or </a:t>
            </a:r>
            <a:r>
              <a:rPr lang="en-CA" sz="2000" dirty="0" smtClean="0"/>
              <a:t>OECM</a:t>
            </a:r>
            <a:endParaRPr lang="en-CA" sz="2000" dirty="0"/>
          </a:p>
        </p:txBody>
      </p:sp>
      <p:pic>
        <p:nvPicPr>
          <p:cNvPr id="4" name="Picture 3"/>
          <p:cNvPicPr>
            <a:picLocks noChangeAspect="1"/>
          </p:cNvPicPr>
          <p:nvPr/>
        </p:nvPicPr>
        <p:blipFill>
          <a:blip r:embed="rId5"/>
          <a:stretch>
            <a:fillRect/>
          </a:stretch>
        </p:blipFill>
        <p:spPr>
          <a:xfrm>
            <a:off x="5429129" y="2219670"/>
            <a:ext cx="6170688" cy="2961930"/>
          </a:xfrm>
          <a:prstGeom prst="rect">
            <a:avLst/>
          </a:prstGeom>
        </p:spPr>
      </p:pic>
      <p:sp>
        <p:nvSpPr>
          <p:cNvPr id="9" name="Block Arc 8"/>
          <p:cNvSpPr/>
          <p:nvPr/>
        </p:nvSpPr>
        <p:spPr>
          <a:xfrm>
            <a:off x="8918280" y="2251561"/>
            <a:ext cx="230483" cy="180886"/>
          </a:xfrm>
          <a:prstGeom prst="blockArc">
            <a:avLst/>
          </a:prstGeom>
          <a:solidFill>
            <a:srgbClr val="287B1D"/>
          </a:solidFill>
          <a:ln>
            <a:solidFill>
              <a:srgbClr val="287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183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solidFill>
                  <a:schemeClr val="accent6">
                    <a:lumMod val="50000"/>
                  </a:schemeClr>
                </a:solidFill>
              </a:rPr>
              <a:t>Table 1 Criteria</a:t>
            </a:r>
            <a:endParaRPr lang="en-US" dirty="0">
              <a:solidFill>
                <a:schemeClr val="accent6">
                  <a:lumMod val="5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03" t="792" r="6890"/>
          <a:stretch/>
        </p:blipFill>
        <p:spPr>
          <a:xfrm>
            <a:off x="8499230" y="363415"/>
            <a:ext cx="3024555" cy="4684712"/>
          </a:xfrm>
          <a:prstGeom prst="rect">
            <a:avLst/>
          </a:prstGeom>
        </p:spPr>
      </p:pic>
      <p:sp>
        <p:nvSpPr>
          <p:cNvPr id="5" name="Text Placeholder 4"/>
          <p:cNvSpPr>
            <a:spLocks noGrp="1"/>
          </p:cNvSpPr>
          <p:nvPr>
            <p:ph type="body" idx="1"/>
          </p:nvPr>
        </p:nvSpPr>
        <p:spPr/>
        <p:txBody>
          <a:bodyPr/>
          <a:lstStyle/>
          <a:p>
            <a:r>
              <a:rPr lang="en-CA" dirty="0" smtClean="0">
                <a:solidFill>
                  <a:schemeClr val="tx1">
                    <a:lumMod val="65000"/>
                    <a:lumOff val="35000"/>
                  </a:schemeClr>
                </a:solidFill>
              </a:rPr>
              <a:t>Standards common to both PA and OECM evaluation</a:t>
            </a:r>
            <a:endParaRPr lang="en-US" dirty="0">
              <a:solidFill>
                <a:schemeClr val="tx1">
                  <a:lumMod val="65000"/>
                  <a:lumOff val="35000"/>
                </a:schemeClr>
              </a:solidFill>
            </a:endParaRPr>
          </a:p>
        </p:txBody>
      </p:sp>
      <p:grpSp>
        <p:nvGrpSpPr>
          <p:cNvPr id="2" name="Group 1"/>
          <p:cNvGrpSpPr/>
          <p:nvPr/>
        </p:nvGrpSpPr>
        <p:grpSpPr>
          <a:xfrm>
            <a:off x="831850" y="5048127"/>
            <a:ext cx="5925218" cy="1504094"/>
            <a:chOff x="831850" y="5099286"/>
            <a:chExt cx="5925218" cy="1504094"/>
          </a:xfrm>
        </p:grpSpPr>
        <p:pic>
          <p:nvPicPr>
            <p:cNvPr id="7" name="Picture 6"/>
            <p:cNvPicPr>
              <a:picLocks noChangeAspect="1"/>
            </p:cNvPicPr>
            <p:nvPr/>
          </p:nvPicPr>
          <p:blipFill rotWithShape="1">
            <a:blip r:embed="rId4"/>
            <a:srcRect r="868"/>
            <a:stretch/>
          </p:blipFill>
          <p:spPr>
            <a:xfrm>
              <a:off x="831850" y="5099286"/>
              <a:ext cx="4138246" cy="1504094"/>
            </a:xfrm>
            <a:prstGeom prst="rect">
              <a:avLst/>
            </a:prstGeom>
          </p:spPr>
        </p:pic>
        <p:pic>
          <p:nvPicPr>
            <p:cNvPr id="8"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552766" y="5307979"/>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969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anadian marine protected area"/>
          <p:cNvPicPr>
            <a:picLocks noChangeAspect="1" noChangeArrowheads="1"/>
          </p:cNvPicPr>
          <p:nvPr/>
        </p:nvPicPr>
        <p:blipFill rotWithShape="1">
          <a:blip r:embed="rId3">
            <a:extLst>
              <a:ext uri="{28A0092B-C50C-407E-A947-70E740481C1C}">
                <a14:useLocalDpi xmlns:a14="http://schemas.microsoft.com/office/drawing/2010/main" val="0"/>
              </a:ext>
            </a:extLst>
          </a:blip>
          <a:srcRect b="18891"/>
          <a:stretch/>
        </p:blipFill>
        <p:spPr bwMode="auto">
          <a:xfrm>
            <a:off x="0" y="0"/>
            <a:ext cx="12192000" cy="68758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4"/>
          <a:stretch>
            <a:fillRect/>
          </a:stretch>
        </p:blipFill>
        <p:spPr>
          <a:xfrm>
            <a:off x="1448545" y="283942"/>
            <a:ext cx="9020164" cy="6290115"/>
          </a:xfrm>
          <a:prstGeom prst="rect">
            <a:avLst/>
          </a:prstGeom>
        </p:spPr>
      </p:pic>
    </p:spTree>
    <p:extLst>
      <p:ext uri="{BB962C8B-B14F-4D97-AF65-F5344CB8AC3E}">
        <p14:creationId xmlns:p14="http://schemas.microsoft.com/office/powerpoint/2010/main" val="4147425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50000"/>
                  </a:schemeClr>
                </a:solidFill>
              </a:rPr>
              <a:t>Geographical Space </a:t>
            </a:r>
            <a:r>
              <a:rPr lang="en-US" sz="3600" dirty="0">
                <a:solidFill>
                  <a:schemeClr val="accent6">
                    <a:lumMod val="50000"/>
                  </a:schemeClr>
                </a:solidFill>
              </a:rPr>
              <a:t>– how do you define the space</a:t>
            </a:r>
            <a:r>
              <a:rPr lang="en-US" sz="3600" dirty="0" smtClean="0">
                <a:solidFill>
                  <a:schemeClr val="accent6">
                    <a:lumMod val="50000"/>
                  </a:schemeClr>
                </a:solidFill>
              </a:rPr>
              <a:t>?</a:t>
            </a:r>
            <a:endParaRPr lang="en-US" sz="3600" dirty="0">
              <a:solidFill>
                <a:schemeClr val="accent6">
                  <a:lumMod val="50000"/>
                </a:schemeClr>
              </a:solidFill>
            </a:endParaRPr>
          </a:p>
        </p:txBody>
      </p:sp>
      <p:sp>
        <p:nvSpPr>
          <p:cNvPr id="3" name="Content Placeholder 2"/>
          <p:cNvSpPr>
            <a:spLocks noGrp="1"/>
          </p:cNvSpPr>
          <p:nvPr>
            <p:ph idx="1"/>
          </p:nvPr>
        </p:nvSpPr>
        <p:spPr>
          <a:xfrm>
            <a:off x="838200" y="3515097"/>
            <a:ext cx="10515600" cy="2826326"/>
          </a:xfrm>
        </p:spPr>
        <p:txBody>
          <a:bodyPr>
            <a:normAutofit fontScale="85000" lnSpcReduction="20000"/>
          </a:bodyPr>
          <a:lstStyle/>
          <a:p>
            <a:pPr marL="0" indent="0">
              <a:buNone/>
            </a:pPr>
            <a:r>
              <a:rPr lang="en-US" b="1" dirty="0" smtClean="0"/>
              <a:t>Intent: </a:t>
            </a:r>
            <a:r>
              <a:rPr lang="en-US" dirty="0" smtClean="0"/>
              <a:t>The area is spatially demarcated to facilitate in-situ conservation</a:t>
            </a:r>
          </a:p>
          <a:p>
            <a:pPr marL="0" indent="0">
              <a:buNone/>
            </a:pPr>
            <a:r>
              <a:rPr lang="en-US" b="1" dirty="0" smtClean="0"/>
              <a:t>Considerations: </a:t>
            </a:r>
          </a:p>
          <a:p>
            <a:pPr lvl="1"/>
            <a:r>
              <a:rPr lang="en-US" dirty="0" smtClean="0"/>
              <a:t>What tools are used to define the boundary? </a:t>
            </a:r>
          </a:p>
          <a:p>
            <a:pPr lvl="1"/>
            <a:r>
              <a:rPr lang="en-US" dirty="0" smtClean="0"/>
              <a:t>Are </a:t>
            </a:r>
            <a:r>
              <a:rPr lang="en-US" dirty="0"/>
              <a:t>the boundaries agreed upon? </a:t>
            </a:r>
            <a:endParaRPr lang="en-US" dirty="0" smtClean="0"/>
          </a:p>
          <a:p>
            <a:pPr lvl="1"/>
            <a:r>
              <a:rPr lang="en-US" dirty="0" smtClean="0"/>
              <a:t>Is the boundary public or at least available to decision makers? </a:t>
            </a:r>
          </a:p>
          <a:p>
            <a:pPr lvl="1"/>
            <a:r>
              <a:rPr lang="en-US" dirty="0" smtClean="0"/>
              <a:t>Is the qualifying space a subset of a larger area? </a:t>
            </a:r>
          </a:p>
          <a:p>
            <a:pPr lvl="1"/>
            <a:r>
              <a:rPr lang="en-US" dirty="0" smtClean="0"/>
              <a:t>If so, how is that subset also delineated?</a:t>
            </a:r>
          </a:p>
          <a:p>
            <a:pPr lvl="1"/>
            <a:r>
              <a:rPr lang="en-CA" dirty="0" smtClean="0"/>
              <a:t>Is the boundary moveable?</a:t>
            </a:r>
          </a:p>
          <a:p>
            <a:pPr lvl="1"/>
            <a:r>
              <a:rPr lang="en-CA" dirty="0" smtClean="0"/>
              <a:t>Links to Long Term</a:t>
            </a:r>
            <a:endParaRPr lang="en-US" dirty="0" smtClean="0"/>
          </a:p>
          <a:p>
            <a:endParaRPr lang="en-US" dirty="0" smtClean="0"/>
          </a:p>
          <a:p>
            <a:pPr marL="457200" lvl="1" indent="0">
              <a:buNone/>
            </a:pPr>
            <a:endParaRPr lang="en-CA" b="1" dirty="0" smtClean="0"/>
          </a:p>
          <a:p>
            <a:pPr marL="914400" lvl="2" indent="0">
              <a:buNone/>
            </a:pPr>
            <a:endParaRPr lang="en-US" b="1" dirty="0"/>
          </a:p>
        </p:txBody>
      </p:sp>
      <p:pic>
        <p:nvPicPr>
          <p:cNvPr id="4" name="Picture 3"/>
          <p:cNvPicPr>
            <a:picLocks noChangeAspect="1"/>
          </p:cNvPicPr>
          <p:nvPr/>
        </p:nvPicPr>
        <p:blipFill>
          <a:blip r:embed="rId3"/>
          <a:stretch>
            <a:fillRect/>
          </a:stretch>
        </p:blipFill>
        <p:spPr>
          <a:xfrm>
            <a:off x="458437" y="1564670"/>
            <a:ext cx="11013127" cy="1864330"/>
          </a:xfrm>
          <a:prstGeom prst="rect">
            <a:avLst/>
          </a:prstGeom>
        </p:spPr>
      </p:pic>
      <p:grpSp>
        <p:nvGrpSpPr>
          <p:cNvPr id="5" name="Group 4"/>
          <p:cNvGrpSpPr/>
          <p:nvPr/>
        </p:nvGrpSpPr>
        <p:grpSpPr>
          <a:xfrm>
            <a:off x="8039100" y="5688806"/>
            <a:ext cx="3848768" cy="976313"/>
            <a:chOff x="5780572" y="4770279"/>
            <a:chExt cx="5925218" cy="1504094"/>
          </a:xfrm>
        </p:grpSpPr>
        <p:pic>
          <p:nvPicPr>
            <p:cNvPr id="6" name="Picture 5"/>
            <p:cNvPicPr>
              <a:picLocks noChangeAspect="1"/>
            </p:cNvPicPr>
            <p:nvPr/>
          </p:nvPicPr>
          <p:blipFill rotWithShape="1">
            <a:blip r:embed="rId4">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7"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579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50000"/>
                  </a:schemeClr>
                </a:solidFill>
              </a:rPr>
              <a:t>Effective Means-1 </a:t>
            </a:r>
            <a:r>
              <a:rPr lang="en-US" sz="3600" dirty="0">
                <a:solidFill>
                  <a:schemeClr val="accent6">
                    <a:lumMod val="50000"/>
                  </a:schemeClr>
                </a:solidFill>
              </a:rPr>
              <a:t>– do you have the tools you need?</a:t>
            </a:r>
            <a:br>
              <a:rPr lang="en-US" sz="3600" dirty="0">
                <a:solidFill>
                  <a:schemeClr val="accent6">
                    <a:lumMod val="50000"/>
                  </a:schemeClr>
                </a:solidFill>
              </a:rPr>
            </a:br>
            <a:endParaRPr lang="en-US" sz="3600" dirty="0">
              <a:solidFill>
                <a:schemeClr val="accent6">
                  <a:lumMod val="50000"/>
                </a:schemeClr>
              </a:solidFill>
            </a:endParaRPr>
          </a:p>
        </p:txBody>
      </p:sp>
      <p:sp>
        <p:nvSpPr>
          <p:cNvPr id="3" name="Content Placeholder 2"/>
          <p:cNvSpPr>
            <a:spLocks noGrp="1"/>
          </p:cNvSpPr>
          <p:nvPr>
            <p:ph idx="1"/>
          </p:nvPr>
        </p:nvSpPr>
        <p:spPr>
          <a:xfrm>
            <a:off x="838200" y="3407735"/>
            <a:ext cx="10515600" cy="3197431"/>
          </a:xfrm>
        </p:spPr>
        <p:txBody>
          <a:bodyPr>
            <a:normAutofit fontScale="92500" lnSpcReduction="10000"/>
          </a:bodyPr>
          <a:lstStyle/>
          <a:p>
            <a:pPr marL="0" indent="0">
              <a:buNone/>
            </a:pPr>
            <a:r>
              <a:rPr lang="en-US" b="1" dirty="0" smtClean="0"/>
              <a:t>Intent</a:t>
            </a:r>
            <a:r>
              <a:rPr lang="en-US" b="1" dirty="0"/>
              <a:t>: </a:t>
            </a:r>
            <a:r>
              <a:rPr lang="en-US" dirty="0"/>
              <a:t>Incompatible activities do not occur and compatible activities are effectively managed</a:t>
            </a:r>
          </a:p>
          <a:p>
            <a:pPr marL="0" indent="0">
              <a:buNone/>
            </a:pPr>
            <a:r>
              <a:rPr lang="en-CA" b="1" dirty="0" smtClean="0"/>
              <a:t>Considerations:</a:t>
            </a:r>
            <a:endParaRPr lang="en-CA" b="1" dirty="0"/>
          </a:p>
          <a:p>
            <a:pPr lvl="1"/>
            <a:r>
              <a:rPr lang="en-CA" sz="2100" dirty="0"/>
              <a:t>How is the site used and managed? What is the range of use that occur on the site? </a:t>
            </a:r>
          </a:p>
          <a:p>
            <a:pPr lvl="2"/>
            <a:r>
              <a:rPr lang="en-CA" sz="1700" dirty="0"/>
              <a:t>(interaction: Who else would be considered the governing authority of those uses, elements – e.g. wildlife?)</a:t>
            </a:r>
          </a:p>
          <a:p>
            <a:pPr lvl="1"/>
            <a:r>
              <a:rPr lang="en-CA" sz="2100" dirty="0"/>
              <a:t>What kind of impact </a:t>
            </a:r>
            <a:r>
              <a:rPr lang="en-CA" sz="2100" dirty="0" smtClean="0"/>
              <a:t>do those uses have </a:t>
            </a:r>
            <a:r>
              <a:rPr lang="en-CA" sz="2100" dirty="0"/>
              <a:t>on biodiversity? </a:t>
            </a:r>
            <a:endParaRPr lang="en-CA" sz="2100" dirty="0" smtClean="0"/>
          </a:p>
          <a:p>
            <a:pPr lvl="1"/>
            <a:r>
              <a:rPr lang="en-CA" sz="2100" dirty="0" smtClean="0"/>
              <a:t>Is </a:t>
            </a:r>
            <a:r>
              <a:rPr lang="en-CA" sz="2100" dirty="0"/>
              <a:t>the type and intensity of use compatible with in situ conservation or incompatible?</a:t>
            </a:r>
          </a:p>
          <a:p>
            <a:pPr lvl="1"/>
            <a:r>
              <a:rPr lang="en-CA" sz="2100" dirty="0" smtClean="0"/>
              <a:t>What </a:t>
            </a:r>
            <a:r>
              <a:rPr lang="en-CA" sz="2100" dirty="0"/>
              <a:t>authority or means are used to prevent, manage, control </a:t>
            </a:r>
            <a:r>
              <a:rPr lang="en-CA" sz="2100" dirty="0" smtClean="0"/>
              <a:t>uses?</a:t>
            </a:r>
          </a:p>
          <a:p>
            <a:pPr lvl="1"/>
            <a:r>
              <a:rPr lang="en-CA" sz="2100" dirty="0" smtClean="0"/>
              <a:t>Does </a:t>
            </a:r>
            <a:r>
              <a:rPr lang="en-CA" sz="2100" dirty="0"/>
              <a:t>the management of activities – (incl. potentially compatible activities) result in no or insignificant impact on conservation values? </a:t>
            </a:r>
          </a:p>
        </p:txBody>
      </p:sp>
      <p:pic>
        <p:nvPicPr>
          <p:cNvPr id="5" name="Picture 4"/>
          <p:cNvPicPr>
            <a:picLocks noChangeAspect="1"/>
          </p:cNvPicPr>
          <p:nvPr/>
        </p:nvPicPr>
        <p:blipFill rotWithShape="1">
          <a:blip r:embed="rId3"/>
          <a:srcRect b="727"/>
          <a:stretch/>
        </p:blipFill>
        <p:spPr>
          <a:xfrm>
            <a:off x="987831" y="1136642"/>
            <a:ext cx="9410700" cy="2127554"/>
          </a:xfrm>
          <a:prstGeom prst="rect">
            <a:avLst/>
          </a:prstGeom>
        </p:spPr>
      </p:pic>
    </p:spTree>
    <p:extLst>
      <p:ext uri="{BB962C8B-B14F-4D97-AF65-F5344CB8AC3E}">
        <p14:creationId xmlns:p14="http://schemas.microsoft.com/office/powerpoint/2010/main" val="117413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2649</Words>
  <Application>Microsoft Office PowerPoint</Application>
  <PresentationFormat>Widescreen</PresentationFormat>
  <Paragraphs>226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Using the  Decision Support Tool</vt:lpstr>
      <vt:lpstr>Before You Begin Screening</vt:lpstr>
      <vt:lpstr>Before You Begin Screening…</vt:lpstr>
      <vt:lpstr>PowerPoint Presentation</vt:lpstr>
      <vt:lpstr>Using the Standards Tables</vt:lpstr>
      <vt:lpstr>Table 1 Criteria</vt:lpstr>
      <vt:lpstr>PowerPoint Presentation</vt:lpstr>
      <vt:lpstr>Geographical Space – how do you define the space?</vt:lpstr>
      <vt:lpstr>Effective Means-1 – do you have the tools you need? </vt:lpstr>
      <vt:lpstr>Effective Means – 2:  Are the tools being used to prevent incompatible activities?</vt:lpstr>
      <vt:lpstr>Long Term – How long is the space intended to be around? </vt:lpstr>
      <vt:lpstr>Timing – are protections year-round? </vt:lpstr>
      <vt:lpstr>Table 2 Criteria</vt:lpstr>
      <vt:lpstr>PowerPoint Presentation</vt:lpstr>
      <vt:lpstr>PowerPoint Presentation</vt:lpstr>
      <vt:lpstr>Primacy of Objectives – who wins when there is a conflict?</vt:lpstr>
      <vt:lpstr>Scope of Objectives – what is included?</vt:lpstr>
      <vt:lpstr>Governing Authorities – who is in charge of what?</vt:lpstr>
      <vt:lpstr>Governing Authorities – who is in charge of what?</vt:lpstr>
      <vt:lpstr>Biodiversity Outcomes – what is the result?</vt:lpstr>
      <vt:lpstr>Reporting Template</vt:lpstr>
      <vt:lpstr>Working with the DST is the best way to understand the DST</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DST</dc:title>
  <dc:creator>Heather Lazaruk</dc:creator>
  <cp:lastModifiedBy>Vandenberg,Sierra [NCR]</cp:lastModifiedBy>
  <cp:revision>94</cp:revision>
  <dcterms:created xsi:type="dcterms:W3CDTF">2019-09-06T17:16:36Z</dcterms:created>
  <dcterms:modified xsi:type="dcterms:W3CDTF">2020-01-28T19:22:12Z</dcterms:modified>
</cp:coreProperties>
</file>